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258" r:id="rId2"/>
    <p:sldId id="260" r:id="rId3"/>
    <p:sldId id="261" r:id="rId4"/>
    <p:sldId id="262" r:id="rId5"/>
    <p:sldId id="264" r:id="rId6"/>
    <p:sldId id="265" r:id="rId7"/>
    <p:sldId id="266" r:id="rId8"/>
    <p:sldId id="267" r:id="rId9"/>
    <p:sldId id="268" r:id="rId10"/>
    <p:sldId id="269" r:id="rId11"/>
    <p:sldId id="270" r:id="rId12"/>
    <p:sldId id="272" r:id="rId13"/>
    <p:sldId id="273" r:id="rId14"/>
    <p:sldId id="274" r:id="rId15"/>
    <p:sldId id="271" r:id="rId16"/>
    <p:sldId id="259" r:id="rId17"/>
    <p:sldId id="275" r:id="rId18"/>
    <p:sldId id="278" r:id="rId19"/>
    <p:sldId id="276" r:id="rId20"/>
    <p:sldId id="277" r:id="rId21"/>
    <p:sldId id="279" r:id="rId22"/>
    <p:sldId id="280" r:id="rId23"/>
    <p:sldId id="281" r:id="rId24"/>
    <p:sldId id="282" r:id="rId25"/>
    <p:sldId id="286" r:id="rId26"/>
    <p:sldId id="283" r:id="rId27"/>
    <p:sldId id="284" r:id="rId28"/>
    <p:sldId id="285" r:id="rId29"/>
    <p:sldId id="292" r:id="rId30"/>
    <p:sldId id="287" r:id="rId31"/>
    <p:sldId id="288" r:id="rId32"/>
    <p:sldId id="289" r:id="rId33"/>
    <p:sldId id="290" r:id="rId34"/>
    <p:sldId id="293" r:id="rId35"/>
    <p:sldId id="294" r:id="rId36"/>
    <p:sldId id="295" r:id="rId3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24" autoAdjust="0"/>
    <p:restoredTop sz="66904" autoAdjust="0"/>
  </p:normalViewPr>
  <p:slideViewPr>
    <p:cSldViewPr>
      <p:cViewPr varScale="1">
        <p:scale>
          <a:sx n="61" d="100"/>
          <a:sy n="61" d="100"/>
        </p:scale>
        <p:origin x="2094"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680741-1FF9-4E41-8039-DF43EB6AD56F}" type="datetimeFigureOut">
              <a:rPr lang="zh-CN" altLang="en-US" smtClean="0"/>
              <a:t>2015/9/11</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08702D-830C-4D9E-A368-6CA6B2C8E692}" type="slidenum">
              <a:rPr lang="zh-CN" altLang="en-US" smtClean="0"/>
              <a:t>‹#›</a:t>
            </a:fld>
            <a:endParaRPr lang="zh-CN" altLang="en-US"/>
          </a:p>
        </p:txBody>
      </p:sp>
    </p:spTree>
    <p:extLst>
      <p:ext uri="{BB962C8B-B14F-4D97-AF65-F5344CB8AC3E}">
        <p14:creationId xmlns:p14="http://schemas.microsoft.com/office/powerpoint/2010/main" val="1656425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Hello</a:t>
            </a:r>
            <a:r>
              <a:rPr lang="zh-CN" altLang="en-US" dirty="0" smtClean="0"/>
              <a:t>，</a:t>
            </a:r>
            <a:r>
              <a:rPr lang="en-US" altLang="zh-CN" dirty="0" smtClean="0"/>
              <a:t>everyone</a:t>
            </a:r>
            <a:r>
              <a:rPr lang="zh-CN" altLang="en-US" dirty="0" smtClean="0"/>
              <a:t>。</a:t>
            </a:r>
            <a:r>
              <a:rPr lang="en-US" altLang="zh-CN" dirty="0" smtClean="0"/>
              <a:t>My name</a:t>
            </a:r>
            <a:r>
              <a:rPr lang="en-US" altLang="zh-CN" baseline="0" dirty="0" smtClean="0"/>
              <a:t> is </a:t>
            </a:r>
            <a:r>
              <a:rPr lang="en-US" altLang="zh-CN" baseline="0" dirty="0" err="1" smtClean="0"/>
              <a:t>Qinglong</a:t>
            </a:r>
            <a:r>
              <a:rPr lang="en-US" altLang="zh-CN" baseline="0" dirty="0" smtClean="0"/>
              <a:t> Zhang. I am from the institute of information engineering, Chinese academy of science, Beijing China. I’m very glad  that I can present my paper “bit error probability evaluation of RO PUFs”.</a:t>
            </a:r>
            <a:endParaRPr lang="zh-CN" altLang="en-US" dirty="0" smtClean="0"/>
          </a:p>
          <a:p>
            <a:endParaRPr lang="zh-CN" altLang="en-US" dirty="0"/>
          </a:p>
        </p:txBody>
      </p:sp>
      <p:sp>
        <p:nvSpPr>
          <p:cNvPr id="4" name="灯片编号占位符 3"/>
          <p:cNvSpPr>
            <a:spLocks noGrp="1"/>
          </p:cNvSpPr>
          <p:nvPr>
            <p:ph type="sldNum" sz="quarter" idx="10"/>
          </p:nvPr>
        </p:nvSpPr>
        <p:spPr/>
        <p:txBody>
          <a:bodyPr/>
          <a:lstStyle/>
          <a:p>
            <a:fld id="{A908702D-830C-4D9E-A368-6CA6B2C8E692}" type="slidenum">
              <a:rPr lang="zh-CN" altLang="en-US" smtClean="0"/>
              <a:t>1</a:t>
            </a:fld>
            <a:endParaRPr lang="zh-CN" altLang="en-US"/>
          </a:p>
        </p:txBody>
      </p:sp>
    </p:spTree>
    <p:extLst>
      <p:ext uri="{BB962C8B-B14F-4D97-AF65-F5344CB8AC3E}">
        <p14:creationId xmlns:p14="http://schemas.microsoft.com/office/powerpoint/2010/main" val="36858439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err="1" smtClean="0"/>
              <a:t>Komurcu</a:t>
            </a:r>
            <a:r>
              <a:rPr lang="en-US" altLang="zh-CN" dirty="0" smtClean="0"/>
              <a:t> list several factors to affect the bit error probability, and present the measure time’s effect on the bit error probability roughly.</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Hiller describe the relationship between the number of sample elements and the bit error probability. Based on multiple frequency measurements, the bit error probability can be estimated.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dirty="0" smtClean="0"/>
          </a:p>
          <a:p>
            <a:endParaRPr lang="zh-CN" altLang="en-US" dirty="0"/>
          </a:p>
        </p:txBody>
      </p:sp>
      <p:sp>
        <p:nvSpPr>
          <p:cNvPr id="4" name="灯片编号占位符 3"/>
          <p:cNvSpPr>
            <a:spLocks noGrp="1"/>
          </p:cNvSpPr>
          <p:nvPr>
            <p:ph type="sldNum" sz="quarter" idx="10"/>
          </p:nvPr>
        </p:nvSpPr>
        <p:spPr/>
        <p:txBody>
          <a:bodyPr/>
          <a:lstStyle/>
          <a:p>
            <a:fld id="{D3F91282-2C03-4557-96F0-E2B8C6C8AC79}" type="slidenum">
              <a:rPr lang="zh-CN" altLang="en-US" smtClean="0"/>
              <a:t>10</a:t>
            </a:fld>
            <a:endParaRPr lang="zh-CN" altLang="en-US"/>
          </a:p>
        </p:txBody>
      </p:sp>
    </p:spTree>
    <p:extLst>
      <p:ext uri="{BB962C8B-B14F-4D97-AF65-F5344CB8AC3E}">
        <p14:creationId xmlns:p14="http://schemas.microsoft.com/office/powerpoint/2010/main" val="1611580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t>According to the  basic RO characteristics, we describe our bit error calculation model which can quantitatively calculate the bit error probability with basic oscillation parameters</a:t>
            </a:r>
            <a:r>
              <a:rPr lang="zh-CN" altLang="en-US" sz="1200" dirty="0" smtClean="0"/>
              <a:t>。</a:t>
            </a:r>
            <a:r>
              <a:rPr lang="en-US" altLang="zh-CN" sz="1200" dirty="0" smtClean="0"/>
              <a:t>Our work contributes to the evaluation scheme of RO PUFs and can help designers efficiently construct RO PUF with an acceptable bit error rate.</a:t>
            </a:r>
            <a:endParaRPr lang="zh-CN" alt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sz="1200" dirty="0" smtClean="0"/>
          </a:p>
          <a:p>
            <a:endParaRPr lang="zh-CN" altLang="en-US" dirty="0"/>
          </a:p>
        </p:txBody>
      </p:sp>
      <p:sp>
        <p:nvSpPr>
          <p:cNvPr id="4" name="灯片编号占位符 3"/>
          <p:cNvSpPr>
            <a:spLocks noGrp="1"/>
          </p:cNvSpPr>
          <p:nvPr>
            <p:ph type="sldNum" sz="quarter" idx="10"/>
          </p:nvPr>
        </p:nvSpPr>
        <p:spPr/>
        <p:txBody>
          <a:bodyPr/>
          <a:lstStyle/>
          <a:p>
            <a:fld id="{A908702D-830C-4D9E-A368-6CA6B2C8E692}" type="slidenum">
              <a:rPr lang="zh-CN" altLang="en-US" smtClean="0"/>
              <a:t>11</a:t>
            </a:fld>
            <a:endParaRPr lang="zh-CN" altLang="en-US"/>
          </a:p>
        </p:txBody>
      </p:sp>
    </p:spTree>
    <p:extLst>
      <p:ext uri="{BB962C8B-B14F-4D97-AF65-F5344CB8AC3E}">
        <p14:creationId xmlns:p14="http://schemas.microsoft.com/office/powerpoint/2010/main" val="38170205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u="none" strike="noStrike" kern="1200" baseline="0" dirty="0" smtClean="0">
                <a:solidFill>
                  <a:schemeClr val="tx1"/>
                </a:solidFill>
                <a:latin typeface="+mn-lt"/>
                <a:ea typeface="+mn-ea"/>
                <a:cs typeface="+mn-cs"/>
              </a:rPr>
              <a:t>Ring oscillator architecture is a typical method to construct PUFs. The ring oscillator PUF is first proposed by </a:t>
            </a:r>
            <a:r>
              <a:rPr lang="en-US" altLang="zh-CN" sz="1200" b="0" i="0" u="none" strike="noStrike" kern="1200" baseline="0" dirty="0" err="1" smtClean="0">
                <a:solidFill>
                  <a:schemeClr val="tx1"/>
                </a:solidFill>
                <a:latin typeface="+mn-lt"/>
                <a:ea typeface="+mn-ea"/>
                <a:cs typeface="+mn-cs"/>
              </a:rPr>
              <a:t>Suh</a:t>
            </a:r>
            <a:r>
              <a:rPr lang="en-US" altLang="zh-CN" sz="1200" b="0" i="0" u="none" strike="noStrike" kern="1200" baseline="0" dirty="0" smtClean="0">
                <a:solidFill>
                  <a:schemeClr val="tx1"/>
                </a:solidFill>
                <a:latin typeface="+mn-lt"/>
                <a:ea typeface="+mn-ea"/>
                <a:cs typeface="+mn-cs"/>
              </a:rPr>
              <a:t> and </a:t>
            </a:r>
            <a:r>
              <a:rPr lang="en-US" altLang="zh-CN" sz="1200" b="0" i="0" u="none" strike="noStrike" kern="1200" baseline="0" dirty="0" err="1" smtClean="0">
                <a:solidFill>
                  <a:schemeClr val="tx1"/>
                </a:solidFill>
                <a:latin typeface="+mn-lt"/>
                <a:ea typeface="+mn-ea"/>
                <a:cs typeface="+mn-cs"/>
              </a:rPr>
              <a:t>Devadas</a:t>
            </a:r>
            <a:r>
              <a:rPr lang="en-US" altLang="zh-CN" sz="1200" b="0" i="0" u="none" strike="noStrike" kern="1200" baseline="0" dirty="0" smtClean="0">
                <a:solidFill>
                  <a:schemeClr val="tx1"/>
                </a:solidFill>
                <a:latin typeface="+mn-lt"/>
                <a:ea typeface="+mn-ea"/>
                <a:cs typeface="+mn-cs"/>
              </a:rPr>
              <a:t>. The left figure (a) shows that an RO PUF is composed of </a:t>
            </a:r>
            <a:r>
              <a:rPr lang="en-US" altLang="zh-CN" sz="1200" b="0" i="1" u="none" strike="noStrike" kern="1200" baseline="0" dirty="0" smtClean="0">
                <a:solidFill>
                  <a:schemeClr val="tx1"/>
                </a:solidFill>
                <a:latin typeface="+mn-lt"/>
                <a:ea typeface="+mn-ea"/>
                <a:cs typeface="+mn-cs"/>
              </a:rPr>
              <a:t>n </a:t>
            </a:r>
            <a:r>
              <a:rPr lang="en-US" altLang="zh-CN" sz="1200" b="0" i="0" u="none" strike="noStrike" kern="1200" baseline="0" dirty="0" smtClean="0">
                <a:solidFill>
                  <a:schemeClr val="tx1"/>
                </a:solidFill>
                <a:latin typeface="+mn-lt"/>
                <a:ea typeface="+mn-ea"/>
                <a:cs typeface="+mn-cs"/>
              </a:rPr>
              <a:t>identical ROs, </a:t>
            </a:r>
            <a:r>
              <a:rPr lang="en-US" altLang="zh-CN" sz="1200" b="0" i="1" u="none" strike="noStrike" kern="1200" baseline="0" dirty="0" smtClean="0">
                <a:solidFill>
                  <a:schemeClr val="tx1"/>
                </a:solidFill>
                <a:latin typeface="+mn-lt"/>
                <a:ea typeface="+mn-ea"/>
                <a:cs typeface="+mn-cs"/>
              </a:rPr>
              <a:t>RO</a:t>
            </a:r>
            <a:r>
              <a:rPr lang="en-US" altLang="zh-CN" sz="1200" b="0" i="0" u="none" strike="noStrike" kern="1200" baseline="0" dirty="0" smtClean="0">
                <a:solidFill>
                  <a:schemeClr val="tx1"/>
                </a:solidFill>
                <a:latin typeface="+mn-lt"/>
                <a:ea typeface="+mn-ea"/>
                <a:cs typeface="+mn-cs"/>
              </a:rPr>
              <a:t>1 to </a:t>
            </a:r>
            <a:r>
              <a:rPr lang="en-US" altLang="zh-CN" sz="1200" b="0" i="1" u="none" strike="noStrike" kern="1200" baseline="0" dirty="0" err="1" smtClean="0">
                <a:solidFill>
                  <a:schemeClr val="tx1"/>
                </a:solidFill>
                <a:latin typeface="+mn-lt"/>
                <a:ea typeface="+mn-ea"/>
                <a:cs typeface="+mn-cs"/>
              </a:rPr>
              <a:t>ROn</a:t>
            </a:r>
            <a:r>
              <a:rPr lang="en-US" altLang="zh-CN" sz="1200" b="0" i="0" u="none" strike="noStrike" kern="1200" baseline="0" dirty="0" smtClean="0">
                <a:solidFill>
                  <a:schemeClr val="tx1"/>
                </a:solidFill>
                <a:latin typeface="+mn-lt"/>
                <a:ea typeface="+mn-ea"/>
                <a:cs typeface="+mn-cs"/>
              </a:rPr>
              <a:t>, with frequencies, </a:t>
            </a:r>
            <a:r>
              <a:rPr lang="en-US" altLang="zh-CN" sz="1200" b="0" i="1" u="none" strike="noStrike" kern="1200" baseline="0" dirty="0" smtClean="0">
                <a:solidFill>
                  <a:schemeClr val="tx1"/>
                </a:solidFill>
                <a:latin typeface="+mn-lt"/>
                <a:ea typeface="+mn-ea"/>
                <a:cs typeface="+mn-cs"/>
              </a:rPr>
              <a:t>f</a:t>
            </a:r>
            <a:r>
              <a:rPr lang="en-US" altLang="zh-CN" sz="1200" b="0" i="0" u="none" strike="noStrike" kern="1200" baseline="0" dirty="0" smtClean="0">
                <a:solidFill>
                  <a:schemeClr val="tx1"/>
                </a:solidFill>
                <a:latin typeface="+mn-lt"/>
                <a:ea typeface="+mn-ea"/>
                <a:cs typeface="+mn-cs"/>
              </a:rPr>
              <a:t>1 to </a:t>
            </a:r>
            <a:r>
              <a:rPr lang="en-US" altLang="zh-CN" sz="1200" b="0" i="1" u="none" strike="noStrike" kern="1200" baseline="0" dirty="0" err="1" smtClean="0">
                <a:solidFill>
                  <a:schemeClr val="tx1"/>
                </a:solidFill>
                <a:latin typeface="+mn-lt"/>
                <a:ea typeface="+mn-ea"/>
                <a:cs typeface="+mn-cs"/>
              </a:rPr>
              <a:t>fn</a:t>
            </a:r>
            <a:r>
              <a:rPr lang="en-US" altLang="zh-CN" sz="1200" b="0" i="0" u="none" strike="noStrike" kern="1200" baseline="0" dirty="0" smtClean="0">
                <a:solidFill>
                  <a:schemeClr val="tx1"/>
                </a:solidFill>
                <a:latin typeface="+mn-lt"/>
                <a:ea typeface="+mn-ea"/>
                <a:cs typeface="+mn-cs"/>
              </a:rPr>
              <a:t>, respectively. Generally, RO PUF also contains two counters and two n-to-1 multiplexers that control which ROs are currently applied to both counters. The right figure shows a three-stage ring oscillator. Due to intrinsic process variation, </a:t>
            </a:r>
            <a:r>
              <a:rPr lang="en-US" altLang="zh-CN" sz="1200" b="0" i="1" u="none" strike="noStrike" kern="1200" baseline="0" dirty="0" smtClean="0">
                <a:solidFill>
                  <a:schemeClr val="tx1"/>
                </a:solidFill>
                <a:latin typeface="+mn-lt"/>
                <a:ea typeface="+mn-ea"/>
                <a:cs typeface="+mn-cs"/>
              </a:rPr>
              <a:t>fi </a:t>
            </a:r>
            <a:r>
              <a:rPr lang="en-US" altLang="zh-CN" sz="1200" b="0" i="0" u="none" strike="noStrike" kern="1200" baseline="0" dirty="0" smtClean="0">
                <a:solidFill>
                  <a:schemeClr val="tx1"/>
                </a:solidFill>
                <a:latin typeface="+mn-lt"/>
                <a:ea typeface="+mn-ea"/>
                <a:cs typeface="+mn-cs"/>
              </a:rPr>
              <a:t>and </a:t>
            </a:r>
            <a:r>
              <a:rPr lang="en-US" altLang="zh-CN" sz="1200" b="0" i="1" u="none" strike="noStrike" kern="1200" baseline="0" dirty="0" smtClean="0">
                <a:solidFill>
                  <a:schemeClr val="tx1"/>
                </a:solidFill>
                <a:latin typeface="+mn-lt"/>
                <a:ea typeface="+mn-ea"/>
                <a:cs typeface="+mn-cs"/>
              </a:rPr>
              <a:t>fj </a:t>
            </a:r>
            <a:r>
              <a:rPr lang="en-US" altLang="zh-CN" sz="1200" b="0" i="0" u="none" strike="noStrike" kern="1200" baseline="0" dirty="0" smtClean="0">
                <a:solidFill>
                  <a:schemeClr val="tx1"/>
                </a:solidFill>
                <a:latin typeface="+mn-lt"/>
                <a:ea typeface="+mn-ea"/>
                <a:cs typeface="+mn-cs"/>
              </a:rPr>
              <a:t>will differ from each other. One bit response </a:t>
            </a:r>
            <a:r>
              <a:rPr lang="en-US" altLang="zh-CN" sz="1200" b="0" i="1" u="none" strike="noStrike" kern="1200" baseline="0" dirty="0" err="1" smtClean="0">
                <a:solidFill>
                  <a:schemeClr val="tx1"/>
                </a:solidFill>
                <a:latin typeface="+mn-lt"/>
                <a:ea typeface="+mn-ea"/>
                <a:cs typeface="+mn-cs"/>
              </a:rPr>
              <a:t>rij</a:t>
            </a:r>
            <a:r>
              <a:rPr lang="en-US" altLang="zh-CN" sz="1200" b="0" i="1"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can be extracted from two ring oscillators by using a simple comparison of their frequencies.</a:t>
            </a:r>
            <a:endParaRPr lang="zh-CN" altLang="en-US" dirty="0"/>
          </a:p>
        </p:txBody>
      </p:sp>
      <p:sp>
        <p:nvSpPr>
          <p:cNvPr id="4" name="灯片编号占位符 3"/>
          <p:cNvSpPr>
            <a:spLocks noGrp="1"/>
          </p:cNvSpPr>
          <p:nvPr>
            <p:ph type="sldNum" sz="quarter" idx="10"/>
          </p:nvPr>
        </p:nvSpPr>
        <p:spPr/>
        <p:txBody>
          <a:bodyPr/>
          <a:lstStyle/>
          <a:p>
            <a:fld id="{D3F91282-2C03-4557-96F0-E2B8C6C8AC79}" type="slidenum">
              <a:rPr lang="zh-CN" altLang="en-US" smtClean="0"/>
              <a:t>12</a:t>
            </a:fld>
            <a:endParaRPr lang="zh-CN" altLang="en-US"/>
          </a:p>
        </p:txBody>
      </p:sp>
    </p:spTree>
    <p:extLst>
      <p:ext uri="{BB962C8B-B14F-4D97-AF65-F5344CB8AC3E}">
        <p14:creationId xmlns:p14="http://schemas.microsoft.com/office/powerpoint/2010/main" val="39120180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Reproducibility is evaluated</a:t>
            </a:r>
            <a:r>
              <a:rPr lang="en-US" altLang="zh-CN" baseline="0" dirty="0" smtClean="0"/>
              <a:t> by the intra-distance. Apply the same challenge C to a PUF m+1 times, and get the n-bit response </a:t>
            </a:r>
            <a:r>
              <a:rPr lang="en-US" altLang="zh-CN" baseline="0" dirty="0" err="1" smtClean="0"/>
              <a:t>Ri</a:t>
            </a:r>
            <a:r>
              <a:rPr lang="en-US" altLang="zh-CN" baseline="0" dirty="0" smtClean="0"/>
              <a:t>. Then Select the Rm+1 as the reference response. Then calculate the intra-distance as the following formula. </a:t>
            </a:r>
          </a:p>
        </p:txBody>
      </p:sp>
      <p:sp>
        <p:nvSpPr>
          <p:cNvPr id="4" name="灯片编号占位符 3"/>
          <p:cNvSpPr>
            <a:spLocks noGrp="1"/>
          </p:cNvSpPr>
          <p:nvPr>
            <p:ph type="sldNum" sz="quarter" idx="10"/>
          </p:nvPr>
        </p:nvSpPr>
        <p:spPr/>
        <p:txBody>
          <a:bodyPr/>
          <a:lstStyle/>
          <a:p>
            <a:fld id="{D3F91282-2C03-4557-96F0-E2B8C6C8AC79}" type="slidenum">
              <a:rPr lang="zh-CN" altLang="en-US" smtClean="0"/>
              <a:t>13</a:t>
            </a:fld>
            <a:endParaRPr lang="zh-CN" altLang="en-US"/>
          </a:p>
        </p:txBody>
      </p:sp>
    </p:spTree>
    <p:extLst>
      <p:ext uri="{BB962C8B-B14F-4D97-AF65-F5344CB8AC3E}">
        <p14:creationId xmlns:p14="http://schemas.microsoft.com/office/powerpoint/2010/main" val="10218172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Here is the analysis of the model</a:t>
            </a:r>
            <a:r>
              <a:rPr lang="en-US" altLang="zh-CN" baseline="0" dirty="0" smtClean="0"/>
              <a:t> on the bit error probability </a:t>
            </a:r>
            <a:endParaRPr lang="zh-CN" altLang="en-US" dirty="0"/>
          </a:p>
        </p:txBody>
      </p:sp>
      <p:sp>
        <p:nvSpPr>
          <p:cNvPr id="4" name="灯片编号占位符 3"/>
          <p:cNvSpPr>
            <a:spLocks noGrp="1"/>
          </p:cNvSpPr>
          <p:nvPr>
            <p:ph type="sldNum" sz="quarter" idx="10"/>
          </p:nvPr>
        </p:nvSpPr>
        <p:spPr/>
        <p:txBody>
          <a:bodyPr/>
          <a:lstStyle/>
          <a:p>
            <a:fld id="{D3F91282-2C03-4557-96F0-E2B8C6C8AC79}" type="slidenum">
              <a:rPr lang="zh-CN" altLang="en-US" smtClean="0"/>
              <a:t>14</a:t>
            </a:fld>
            <a:endParaRPr lang="zh-CN" altLang="en-US"/>
          </a:p>
        </p:txBody>
      </p:sp>
    </p:spTree>
    <p:extLst>
      <p:ext uri="{BB962C8B-B14F-4D97-AF65-F5344CB8AC3E}">
        <p14:creationId xmlns:p14="http://schemas.microsoft.com/office/powerpoint/2010/main" val="10511090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t>In order to simplify the scenario for the analysis, we assume that except the Gaussian noise there are no other interferential </a:t>
            </a:r>
            <a:r>
              <a:rPr lang="en-US" altLang="zh-CN" b="1" dirty="0" smtClean="0">
                <a:effectLst/>
              </a:rPr>
              <a:t>[,</a:t>
            </a:r>
            <a:r>
              <a:rPr lang="en-US" altLang="zh-CN" b="1" dirty="0" err="1" smtClean="0">
                <a:effectLst/>
              </a:rPr>
              <a:t>intəfə'renʃəl</a:t>
            </a:r>
            <a:r>
              <a:rPr lang="en-US" altLang="zh-CN" b="1" dirty="0" smtClean="0">
                <a:effectLst/>
              </a:rPr>
              <a:t>] </a:t>
            </a:r>
            <a:r>
              <a:rPr lang="en-US" altLang="zh-CN" sz="1200" dirty="0" smtClean="0"/>
              <a:t> signals to affect RO’s oscillations. In our model,</a:t>
            </a:r>
            <a:r>
              <a:rPr lang="en-US" altLang="zh-CN" sz="1200" baseline="0" dirty="0" smtClean="0"/>
              <a:t> there are two random variables: process variation and Gaussian noise.</a:t>
            </a:r>
            <a:endParaRPr lang="en-US" altLang="zh-CN" sz="1200" dirty="0" smtClean="0"/>
          </a:p>
        </p:txBody>
      </p:sp>
      <p:sp>
        <p:nvSpPr>
          <p:cNvPr id="4" name="灯片编号占位符 3"/>
          <p:cNvSpPr>
            <a:spLocks noGrp="1"/>
          </p:cNvSpPr>
          <p:nvPr>
            <p:ph type="sldNum" sz="quarter" idx="10"/>
          </p:nvPr>
        </p:nvSpPr>
        <p:spPr/>
        <p:txBody>
          <a:bodyPr/>
          <a:lstStyle/>
          <a:p>
            <a:fld id="{A908702D-830C-4D9E-A368-6CA6B2C8E692}" type="slidenum">
              <a:rPr lang="zh-CN" altLang="en-US" smtClean="0"/>
              <a:t>15</a:t>
            </a:fld>
            <a:endParaRPr lang="zh-CN" altLang="en-US"/>
          </a:p>
        </p:txBody>
      </p:sp>
    </p:spTree>
    <p:extLst>
      <p:ext uri="{BB962C8B-B14F-4D97-AF65-F5344CB8AC3E}">
        <p14:creationId xmlns:p14="http://schemas.microsoft.com/office/powerpoint/2010/main" val="9081805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t>The period of one ring oscillation between two rising edges is </a:t>
            </a:r>
            <a:r>
              <a:rPr lang="en-US" altLang="zh-CN" sz="1200" dirty="0" err="1" smtClean="0"/>
              <a:t>X</a:t>
            </a:r>
            <a:r>
              <a:rPr lang="en-US" altLang="zh-CN" sz="1200" baseline="-25000" dirty="0" err="1" smtClean="0"/>
              <a:t>k</a:t>
            </a:r>
            <a:r>
              <a:rPr lang="en-US" altLang="zh-CN" sz="1200" dirty="0" smtClean="0"/>
              <a:t>, which is affected by two parts: intrinsic manufacturing factor and </a:t>
            </a:r>
            <a:r>
              <a:rPr lang="en-US" altLang="zh-CN" sz="1200" dirty="0" err="1" smtClean="0"/>
              <a:t>gaussian</a:t>
            </a:r>
            <a:r>
              <a:rPr lang="en-US" altLang="zh-CN" sz="1200" dirty="0" smtClean="0"/>
              <a:t> noise.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t>In CHES 2014, Ma et al. give</a:t>
            </a:r>
            <a:r>
              <a:rPr lang="en-US" altLang="zh-CN" sz="1200" baseline="0" dirty="0" smtClean="0"/>
              <a:t> an assumption that the </a:t>
            </a:r>
            <a:r>
              <a:rPr lang="en-US" altLang="zh-CN" sz="1200" baseline="0" dirty="0" err="1" smtClean="0"/>
              <a:t>Xk</a:t>
            </a:r>
            <a:r>
              <a:rPr lang="en-US" altLang="zh-CN" sz="1200" baseline="0" dirty="0" smtClean="0"/>
              <a:t> is independent identically distributed. The mean and variance  </a:t>
            </a:r>
            <a:r>
              <a:rPr lang="en-US" altLang="zh-CN" b="1" dirty="0" smtClean="0">
                <a:effectLst/>
              </a:rPr>
              <a:t>['</a:t>
            </a:r>
            <a:r>
              <a:rPr lang="en-US" altLang="zh-CN" b="1" dirty="0" err="1" smtClean="0">
                <a:effectLst/>
              </a:rPr>
              <a:t>veərɪəns</a:t>
            </a:r>
            <a:r>
              <a:rPr lang="en-US" altLang="zh-CN" b="1" dirty="0" smtClean="0">
                <a:effectLst/>
              </a:rPr>
              <a:t>]  </a:t>
            </a:r>
            <a:r>
              <a:rPr lang="en-US" altLang="zh-CN" sz="1200" baseline="0" dirty="0" smtClean="0"/>
              <a:t>of </a:t>
            </a:r>
            <a:r>
              <a:rPr lang="en-US" altLang="zh-CN" sz="1200" baseline="0" dirty="0" err="1" smtClean="0"/>
              <a:t>Xk</a:t>
            </a:r>
            <a:r>
              <a:rPr lang="en-US" altLang="zh-CN" sz="1200" baseline="0" dirty="0" smtClean="0"/>
              <a:t> are denoted as μ and the square of σ. The variance constant r is defined as follows.</a:t>
            </a:r>
            <a:endParaRPr lang="en-US" altLang="zh-CN" sz="1200" dirty="0" smtClean="0"/>
          </a:p>
          <a:p>
            <a:endParaRPr lang="zh-CN" altLang="en-US" dirty="0"/>
          </a:p>
        </p:txBody>
      </p:sp>
      <p:sp>
        <p:nvSpPr>
          <p:cNvPr id="4" name="灯片编号占位符 3"/>
          <p:cNvSpPr>
            <a:spLocks noGrp="1"/>
          </p:cNvSpPr>
          <p:nvPr>
            <p:ph type="sldNum" sz="quarter" idx="10"/>
          </p:nvPr>
        </p:nvSpPr>
        <p:spPr/>
        <p:txBody>
          <a:bodyPr/>
          <a:lstStyle/>
          <a:p>
            <a:fld id="{A908702D-830C-4D9E-A368-6CA6B2C8E692}" type="slidenum">
              <a:rPr lang="zh-CN" altLang="en-US" smtClean="0"/>
              <a:t>16</a:t>
            </a:fld>
            <a:endParaRPr lang="zh-CN" altLang="en-US"/>
          </a:p>
        </p:txBody>
      </p:sp>
    </p:spTree>
    <p:extLst>
      <p:ext uri="{BB962C8B-B14F-4D97-AF65-F5344CB8AC3E}">
        <p14:creationId xmlns:p14="http://schemas.microsoft.com/office/powerpoint/2010/main" val="30344056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In a sampling interval</a:t>
            </a:r>
            <a:r>
              <a:rPr lang="en-US" altLang="zh-CN" baseline="0" dirty="0" smtClean="0"/>
              <a:t> S, The ring oscillator </a:t>
            </a:r>
            <a:r>
              <a:rPr lang="en-US" altLang="zh-CN" baseline="0" dirty="0" err="1" smtClean="0"/>
              <a:t>Roa</a:t>
            </a:r>
            <a:r>
              <a:rPr lang="en-US" altLang="zh-CN" baseline="0" dirty="0" smtClean="0"/>
              <a:t> has ka periods and ring oscillator Rob has kb periods.</a:t>
            </a:r>
            <a:endParaRPr lang="zh-CN" altLang="en-US" dirty="0"/>
          </a:p>
        </p:txBody>
      </p:sp>
      <p:sp>
        <p:nvSpPr>
          <p:cNvPr id="4" name="灯片编号占位符 3"/>
          <p:cNvSpPr>
            <a:spLocks noGrp="1"/>
          </p:cNvSpPr>
          <p:nvPr>
            <p:ph type="sldNum" sz="quarter" idx="10"/>
          </p:nvPr>
        </p:nvSpPr>
        <p:spPr/>
        <p:txBody>
          <a:bodyPr/>
          <a:lstStyle/>
          <a:p>
            <a:fld id="{A908702D-830C-4D9E-A368-6CA6B2C8E692}" type="slidenum">
              <a:rPr lang="zh-CN" altLang="en-US" smtClean="0"/>
              <a:t>17</a:t>
            </a:fld>
            <a:endParaRPr lang="zh-CN" altLang="en-US"/>
          </a:p>
        </p:txBody>
      </p:sp>
    </p:spTree>
    <p:extLst>
      <p:ext uri="{BB962C8B-B14F-4D97-AF65-F5344CB8AC3E}">
        <p14:creationId xmlns:p14="http://schemas.microsoft.com/office/powerpoint/2010/main" val="3234652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The relationship between the number</a:t>
            </a:r>
            <a:r>
              <a:rPr lang="en-US" altLang="zh-CN" baseline="0" dirty="0" smtClean="0"/>
              <a:t> of period and the sampling interval is described as these formulas. Let Ni equals to the max of k which satisfies that Tk is less than S, and Ni is the number of periods in sampling interval. The probability (Ni = k) is calculated as the following formula. </a:t>
            </a:r>
            <a:endParaRPr lang="zh-CN" altLang="en-US" dirty="0"/>
          </a:p>
        </p:txBody>
      </p:sp>
      <p:sp>
        <p:nvSpPr>
          <p:cNvPr id="4" name="灯片编号占位符 3"/>
          <p:cNvSpPr>
            <a:spLocks noGrp="1"/>
          </p:cNvSpPr>
          <p:nvPr>
            <p:ph type="sldNum" sz="quarter" idx="10"/>
          </p:nvPr>
        </p:nvSpPr>
        <p:spPr/>
        <p:txBody>
          <a:bodyPr/>
          <a:lstStyle/>
          <a:p>
            <a:fld id="{A908702D-830C-4D9E-A368-6CA6B2C8E692}" type="slidenum">
              <a:rPr lang="zh-CN" altLang="en-US" smtClean="0"/>
              <a:t>18</a:t>
            </a:fld>
            <a:endParaRPr lang="zh-CN" altLang="en-US"/>
          </a:p>
        </p:txBody>
      </p:sp>
    </p:spTree>
    <p:extLst>
      <p:ext uri="{BB962C8B-B14F-4D97-AF65-F5344CB8AC3E}">
        <p14:creationId xmlns:p14="http://schemas.microsoft.com/office/powerpoint/2010/main" val="12301980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Based on the central-limit theorem, the distribution of Tk is deduced as the following formula. Then we can calculate the</a:t>
            </a:r>
            <a:r>
              <a:rPr lang="en-US" altLang="zh-CN" baseline="0" dirty="0" smtClean="0"/>
              <a:t> probability of Ni equals k as follows and use the probability of Tk.</a:t>
            </a:r>
            <a:endParaRPr lang="zh-CN" altLang="en-US" dirty="0"/>
          </a:p>
        </p:txBody>
      </p:sp>
      <p:sp>
        <p:nvSpPr>
          <p:cNvPr id="4" name="灯片编号占位符 3"/>
          <p:cNvSpPr>
            <a:spLocks noGrp="1"/>
          </p:cNvSpPr>
          <p:nvPr>
            <p:ph type="sldNum" sz="quarter" idx="10"/>
          </p:nvPr>
        </p:nvSpPr>
        <p:spPr/>
        <p:txBody>
          <a:bodyPr/>
          <a:lstStyle/>
          <a:p>
            <a:fld id="{A908702D-830C-4D9E-A368-6CA6B2C8E692}" type="slidenum">
              <a:rPr lang="zh-CN" altLang="en-US" smtClean="0"/>
              <a:t>19</a:t>
            </a:fld>
            <a:endParaRPr lang="zh-CN" altLang="en-US"/>
          </a:p>
        </p:txBody>
      </p:sp>
    </p:spTree>
    <p:extLst>
      <p:ext uri="{BB962C8B-B14F-4D97-AF65-F5344CB8AC3E}">
        <p14:creationId xmlns:p14="http://schemas.microsoft.com/office/powerpoint/2010/main" val="20708850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My presentation</a:t>
            </a:r>
            <a:r>
              <a:rPr lang="en-US" altLang="zh-CN" baseline="0" dirty="0" smtClean="0"/>
              <a:t> is divided into four parts. First is the introduction, then are the analysis model and experiments. Finally is the conclusion.</a:t>
            </a:r>
            <a:endParaRPr lang="zh-CN" altLang="en-US" dirty="0"/>
          </a:p>
        </p:txBody>
      </p:sp>
      <p:sp>
        <p:nvSpPr>
          <p:cNvPr id="4" name="灯片编号占位符 3"/>
          <p:cNvSpPr>
            <a:spLocks noGrp="1"/>
          </p:cNvSpPr>
          <p:nvPr>
            <p:ph type="sldNum" sz="quarter" idx="10"/>
          </p:nvPr>
        </p:nvSpPr>
        <p:spPr/>
        <p:txBody>
          <a:bodyPr/>
          <a:lstStyle/>
          <a:p>
            <a:fld id="{D3F91282-2C03-4557-96F0-E2B8C6C8AC79}" type="slidenum">
              <a:rPr lang="zh-CN" altLang="en-US" smtClean="0"/>
              <a:t>2</a:t>
            </a:fld>
            <a:endParaRPr lang="zh-CN" altLang="en-US"/>
          </a:p>
        </p:txBody>
      </p:sp>
    </p:spTree>
    <p:extLst>
      <p:ext uri="{BB962C8B-B14F-4D97-AF65-F5344CB8AC3E}">
        <p14:creationId xmlns:p14="http://schemas.microsoft.com/office/powerpoint/2010/main" val="16809571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In the journal of crypto 2011, </a:t>
            </a:r>
            <a:r>
              <a:rPr lang="en-US" altLang="zh-CN" dirty="0" err="1" smtClean="0"/>
              <a:t>Maiti</a:t>
            </a:r>
            <a:r>
              <a:rPr lang="en-US" altLang="zh-CN" dirty="0" smtClean="0"/>
              <a:t> give a model to </a:t>
            </a:r>
            <a:r>
              <a:rPr lang="en-US" altLang="zh-CN" sz="1200" b="0" i="0" u="none" strike="noStrike" kern="1200" baseline="0" dirty="0" smtClean="0">
                <a:solidFill>
                  <a:schemeClr val="tx1"/>
                </a:solidFill>
                <a:latin typeface="+mn-lt"/>
                <a:ea typeface="+mn-ea"/>
                <a:cs typeface="+mn-cs"/>
              </a:rPr>
              <a:t>describe the delay of ring oscillator. As the following formula.  Where </a:t>
            </a:r>
            <a:r>
              <a:rPr lang="en-US" altLang="zh-CN" sz="1200" b="0" i="1" u="none" strike="noStrike" kern="1200" baseline="0" dirty="0" err="1" smtClean="0">
                <a:solidFill>
                  <a:schemeClr val="tx1"/>
                </a:solidFill>
                <a:latin typeface="+mn-lt"/>
                <a:ea typeface="+mn-ea"/>
                <a:cs typeface="+mn-cs"/>
              </a:rPr>
              <a:t>dAV</a:t>
            </a:r>
            <a:r>
              <a:rPr lang="en-US" altLang="zh-CN" sz="1200" b="0" i="1" u="none" strike="noStrike" kern="1200" baseline="0" dirty="0" smtClean="0">
                <a:solidFill>
                  <a:schemeClr val="tx1"/>
                </a:solidFill>
                <a:latin typeface="+mn-lt"/>
                <a:ea typeface="+mn-ea"/>
                <a:cs typeface="+mn-cs"/>
              </a:rPr>
              <a:t> G </a:t>
            </a:r>
            <a:r>
              <a:rPr lang="en-US" altLang="zh-CN" sz="1200" b="0" i="0" u="none" strike="noStrike" kern="1200" baseline="0" dirty="0" smtClean="0">
                <a:solidFill>
                  <a:schemeClr val="tx1"/>
                </a:solidFill>
                <a:latin typeface="+mn-lt"/>
                <a:ea typeface="+mn-ea"/>
                <a:cs typeface="+mn-cs"/>
              </a:rPr>
              <a:t>is the nominal delay value and it is the same for all the identical ROs. </a:t>
            </a:r>
            <a:r>
              <a:rPr lang="en-US" altLang="zh-CN" sz="1200" b="0" i="1" u="none" strike="noStrike" kern="1200" baseline="0" dirty="0" err="1" smtClean="0">
                <a:solidFill>
                  <a:schemeClr val="tx1"/>
                </a:solidFill>
                <a:latin typeface="+mn-lt"/>
                <a:ea typeface="+mn-ea"/>
                <a:cs typeface="+mn-cs"/>
              </a:rPr>
              <a:t>dPV</a:t>
            </a:r>
            <a:r>
              <a:rPr lang="en-US" altLang="zh-CN" sz="1200" b="0" i="1"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is the delay variation resulted from random process variation. </a:t>
            </a:r>
            <a:r>
              <a:rPr lang="en-US" altLang="zh-CN" sz="1200" b="0" i="1" u="none" strike="noStrike" kern="1200" baseline="0" dirty="0" err="1" smtClean="0">
                <a:solidFill>
                  <a:schemeClr val="tx1"/>
                </a:solidFill>
                <a:latin typeface="+mn-lt"/>
                <a:ea typeface="+mn-ea"/>
                <a:cs typeface="+mn-cs"/>
              </a:rPr>
              <a:t>dNOISE</a:t>
            </a:r>
            <a:r>
              <a:rPr lang="en-US" altLang="zh-CN" sz="1200" b="0" i="1" u="none" strike="noStrike" kern="1200" baseline="0" dirty="0" smtClean="0">
                <a:solidFill>
                  <a:schemeClr val="tx1"/>
                </a:solidFill>
                <a:latin typeface="+mn-lt"/>
                <a:ea typeface="+mn-ea"/>
                <a:cs typeface="+mn-cs"/>
              </a:rPr>
              <a:t> </a:t>
            </a:r>
            <a:r>
              <a:rPr lang="en-US" altLang="zh-CN" sz="1200" b="0" i="0" u="none" strike="noStrike" kern="1200" baseline="0" dirty="0" smtClean="0">
                <a:solidFill>
                  <a:schemeClr val="tx1"/>
                </a:solidFill>
                <a:latin typeface="+mn-lt"/>
                <a:ea typeface="+mn-ea"/>
                <a:cs typeface="+mn-cs"/>
              </a:rPr>
              <a:t>is the delay variation due to the environmental noise. If the process variation is that </a:t>
            </a:r>
            <a:r>
              <a:rPr lang="en-US" altLang="zh-CN" sz="1200" b="0" i="0" u="none" strike="noStrike" kern="1200" baseline="0" dirty="0" err="1" smtClean="0">
                <a:solidFill>
                  <a:schemeClr val="tx1"/>
                </a:solidFill>
                <a:latin typeface="+mn-lt"/>
                <a:ea typeface="+mn-ea"/>
                <a:cs typeface="+mn-cs"/>
              </a:rPr>
              <a:t>μA</a:t>
            </a:r>
            <a:r>
              <a:rPr lang="en-US" altLang="zh-CN" sz="1200" b="0" i="0" u="none" strike="noStrike" kern="1200" baseline="0" dirty="0" smtClean="0">
                <a:solidFill>
                  <a:schemeClr val="tx1"/>
                </a:solidFill>
                <a:latin typeface="+mn-lt"/>
                <a:ea typeface="+mn-ea"/>
                <a:cs typeface="+mn-cs"/>
              </a:rPr>
              <a:t> is lager than </a:t>
            </a:r>
            <a:r>
              <a:rPr lang="en-US" altLang="zh-CN" dirty="0" err="1" smtClean="0"/>
              <a:t>μB</a:t>
            </a:r>
            <a:r>
              <a:rPr lang="en-US" altLang="zh-CN" dirty="0" smtClean="0"/>
              <a:t> and there is no noise influence, the one-bit response from </a:t>
            </a:r>
            <a:r>
              <a:rPr lang="en-US" altLang="zh-CN" dirty="0" err="1" smtClean="0"/>
              <a:t>ROa</a:t>
            </a:r>
            <a:r>
              <a:rPr lang="en-US" altLang="zh-CN" dirty="0" smtClean="0"/>
              <a:t> and </a:t>
            </a:r>
            <a:r>
              <a:rPr lang="en-US" altLang="zh-CN" dirty="0" err="1" smtClean="0"/>
              <a:t>ROb</a:t>
            </a:r>
            <a:r>
              <a:rPr lang="en-US" altLang="zh-CN" dirty="0" smtClean="0"/>
              <a:t> is stable.  However, the cumulative influence of noise may be larger than that of the process </a:t>
            </a:r>
            <a:r>
              <a:rPr lang="en-US" altLang="zh-CN" dirty="0" err="1" smtClean="0"/>
              <a:t>variation,so</a:t>
            </a:r>
            <a:r>
              <a:rPr lang="en-US" altLang="zh-CN" baseline="0" dirty="0" smtClean="0"/>
              <a:t> there may be some bit errors.</a:t>
            </a:r>
            <a:endParaRPr lang="en-US" altLang="zh-CN" dirty="0" smtClean="0"/>
          </a:p>
          <a:p>
            <a:endParaRPr lang="zh-CN" altLang="en-US" dirty="0"/>
          </a:p>
        </p:txBody>
      </p:sp>
      <p:sp>
        <p:nvSpPr>
          <p:cNvPr id="4" name="灯片编号占位符 3"/>
          <p:cNvSpPr>
            <a:spLocks noGrp="1"/>
          </p:cNvSpPr>
          <p:nvPr>
            <p:ph type="sldNum" sz="quarter" idx="10"/>
          </p:nvPr>
        </p:nvSpPr>
        <p:spPr/>
        <p:txBody>
          <a:bodyPr/>
          <a:lstStyle/>
          <a:p>
            <a:fld id="{A908702D-830C-4D9E-A368-6CA6B2C8E692}" type="slidenum">
              <a:rPr lang="zh-CN" altLang="en-US" smtClean="0"/>
              <a:t>20</a:t>
            </a:fld>
            <a:endParaRPr lang="zh-CN" altLang="en-US"/>
          </a:p>
        </p:txBody>
      </p:sp>
    </p:spTree>
    <p:extLst>
      <p:ext uri="{BB962C8B-B14F-4D97-AF65-F5344CB8AC3E}">
        <p14:creationId xmlns:p14="http://schemas.microsoft.com/office/powerpoint/2010/main" val="41069957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The bit error probability can be denoted as </a:t>
            </a:r>
            <a:r>
              <a:rPr lang="en-US" altLang="zh-CN" dirty="0" err="1" smtClean="0"/>
              <a:t>Proberror</a:t>
            </a:r>
            <a:r>
              <a:rPr lang="en-US" altLang="zh-CN" dirty="0" smtClean="0"/>
              <a:t> as this formula. Where ka and</a:t>
            </a:r>
            <a:r>
              <a:rPr lang="en-US" altLang="zh-CN" baseline="0" dirty="0" smtClean="0"/>
              <a:t> kb are denoted as the measured counting values in a sampling interval. First, we can calculate the probability (</a:t>
            </a:r>
            <a:r>
              <a:rPr lang="en-US" altLang="zh-CN" baseline="0" dirty="0" err="1" smtClean="0"/>
              <a:t>ka</a:t>
            </a:r>
            <a:r>
              <a:rPr lang="en-US" altLang="zh-CN" baseline="0" dirty="0" smtClean="0"/>
              <a:t> is larger than kb)as the following formula.</a:t>
            </a:r>
            <a:endParaRPr lang="zh-CN" altLang="en-US" dirty="0"/>
          </a:p>
        </p:txBody>
      </p:sp>
      <p:sp>
        <p:nvSpPr>
          <p:cNvPr id="4" name="灯片编号占位符 3"/>
          <p:cNvSpPr>
            <a:spLocks noGrp="1"/>
          </p:cNvSpPr>
          <p:nvPr>
            <p:ph type="sldNum" sz="quarter" idx="10"/>
          </p:nvPr>
        </p:nvSpPr>
        <p:spPr/>
        <p:txBody>
          <a:bodyPr/>
          <a:lstStyle/>
          <a:p>
            <a:fld id="{A908702D-830C-4D9E-A368-6CA6B2C8E692}" type="slidenum">
              <a:rPr lang="zh-CN" altLang="en-US" smtClean="0"/>
              <a:t>21</a:t>
            </a:fld>
            <a:endParaRPr lang="zh-CN" altLang="en-US"/>
          </a:p>
        </p:txBody>
      </p:sp>
    </p:spTree>
    <p:extLst>
      <p:ext uri="{BB962C8B-B14F-4D97-AF65-F5344CB8AC3E}">
        <p14:creationId xmlns:p14="http://schemas.microsoft.com/office/powerpoint/2010/main" val="18699136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During</a:t>
            </a:r>
            <a:r>
              <a:rPr lang="en-US" altLang="zh-CN" baseline="0" dirty="0" smtClean="0"/>
              <a:t> the calculation, the sum of the probability of kb = j can be calculated as the above formula. Then we can calculate the probability of ka is larger than kb.</a:t>
            </a:r>
            <a:endParaRPr lang="zh-CN" altLang="en-US" dirty="0"/>
          </a:p>
        </p:txBody>
      </p:sp>
      <p:sp>
        <p:nvSpPr>
          <p:cNvPr id="4" name="灯片编号占位符 3"/>
          <p:cNvSpPr>
            <a:spLocks noGrp="1"/>
          </p:cNvSpPr>
          <p:nvPr>
            <p:ph type="sldNum" sz="quarter" idx="10"/>
          </p:nvPr>
        </p:nvSpPr>
        <p:spPr/>
        <p:txBody>
          <a:bodyPr/>
          <a:lstStyle/>
          <a:p>
            <a:fld id="{A908702D-830C-4D9E-A368-6CA6B2C8E692}" type="slidenum">
              <a:rPr lang="zh-CN" altLang="en-US" smtClean="0"/>
              <a:t>22</a:t>
            </a:fld>
            <a:endParaRPr lang="zh-CN" altLang="en-US"/>
          </a:p>
        </p:txBody>
      </p:sp>
    </p:spTree>
    <p:extLst>
      <p:ext uri="{BB962C8B-B14F-4D97-AF65-F5344CB8AC3E}">
        <p14:creationId xmlns:p14="http://schemas.microsoft.com/office/powerpoint/2010/main" val="23289713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The sum of these two </a:t>
            </a:r>
            <a:r>
              <a:rPr lang="en-US" altLang="zh-CN" sz="1200" b="0" i="0" u="none" strike="noStrike" kern="1200" dirty="0" smtClean="0">
                <a:solidFill>
                  <a:schemeClr val="tx1"/>
                </a:solidFill>
                <a:effectLst/>
                <a:latin typeface="+mn-lt"/>
                <a:ea typeface="+mn-ea"/>
                <a:cs typeface="+mn-cs"/>
              </a:rPr>
              <a:t>contingent</a:t>
            </a:r>
            <a:r>
              <a:rPr lang="en-US" altLang="zh-CN" sz="1200" b="0" i="0" kern="1200" dirty="0" smtClean="0">
                <a:solidFill>
                  <a:schemeClr val="tx1"/>
                </a:solidFill>
                <a:effectLst/>
                <a:latin typeface="+mn-lt"/>
                <a:ea typeface="+mn-ea"/>
                <a:cs typeface="+mn-cs"/>
              </a:rPr>
              <a:t> </a:t>
            </a:r>
            <a:r>
              <a:rPr lang="en-US" altLang="zh-CN" sz="1200" b="0" i="0" u="none" strike="noStrike" kern="1200" dirty="0" smtClean="0">
                <a:solidFill>
                  <a:schemeClr val="tx1"/>
                </a:solidFill>
                <a:effectLst/>
                <a:latin typeface="+mn-lt"/>
                <a:ea typeface="+mn-ea"/>
                <a:cs typeface="+mn-cs"/>
              </a:rPr>
              <a:t>probabilities</a:t>
            </a:r>
            <a:r>
              <a:rPr lang="en-US" altLang="zh-CN" sz="1200" b="0" i="0" u="none" strike="noStrike" kern="1200" baseline="0" dirty="0" smtClean="0">
                <a:solidFill>
                  <a:schemeClr val="tx1"/>
                </a:solidFill>
                <a:effectLst/>
                <a:latin typeface="+mn-lt"/>
                <a:ea typeface="+mn-ea"/>
                <a:cs typeface="+mn-cs"/>
              </a:rPr>
              <a:t> can be used to estimate the bit error probability. Assume the process variation distribution is a normal distribution with the probability density function as follows.</a:t>
            </a:r>
            <a:endParaRPr lang="en-US" altLang="zh-CN" sz="1200" b="0" i="0" kern="1200" dirty="0" smtClean="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A908702D-830C-4D9E-A368-6CA6B2C8E692}" type="slidenum">
              <a:rPr lang="zh-CN" altLang="en-US" smtClean="0"/>
              <a:t>23</a:t>
            </a:fld>
            <a:endParaRPr lang="zh-CN" altLang="en-US"/>
          </a:p>
        </p:txBody>
      </p:sp>
    </p:spTree>
    <p:extLst>
      <p:ext uri="{BB962C8B-B14F-4D97-AF65-F5344CB8AC3E}">
        <p14:creationId xmlns:p14="http://schemas.microsoft.com/office/powerpoint/2010/main" val="35478559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Based on the above</a:t>
            </a:r>
            <a:r>
              <a:rPr lang="en-US" altLang="zh-CN" baseline="0" dirty="0" smtClean="0"/>
              <a:t> formulas, we can get the </a:t>
            </a:r>
            <a:r>
              <a:rPr lang="en-US" altLang="zh-CN" sz="1200" i="0" kern="1200" dirty="0" smtClean="0">
                <a:solidFill>
                  <a:schemeClr val="tx1"/>
                </a:solidFill>
                <a:effectLst/>
                <a:latin typeface="+mn-lt"/>
                <a:ea typeface="+mn-ea"/>
                <a:cs typeface="+mn-cs"/>
              </a:rPr>
              <a:t>contingent probability.</a:t>
            </a:r>
            <a:r>
              <a:rPr lang="en-US" altLang="zh-CN" sz="1200" i="0" kern="1200" baseline="0" dirty="0" smtClean="0">
                <a:solidFill>
                  <a:schemeClr val="tx1"/>
                </a:solidFill>
                <a:effectLst/>
                <a:latin typeface="+mn-lt"/>
                <a:ea typeface="+mn-ea"/>
                <a:cs typeface="+mn-cs"/>
              </a:rPr>
              <a:t> In the calculation of this probability, there are three factors, the sampling interval, the variance constant and the density function of process variation.</a:t>
            </a:r>
            <a:endParaRPr lang="zh-CN" altLang="en-US" dirty="0"/>
          </a:p>
        </p:txBody>
      </p:sp>
      <p:sp>
        <p:nvSpPr>
          <p:cNvPr id="4" name="灯片编号占位符 3"/>
          <p:cNvSpPr>
            <a:spLocks noGrp="1"/>
          </p:cNvSpPr>
          <p:nvPr>
            <p:ph type="sldNum" sz="quarter" idx="10"/>
          </p:nvPr>
        </p:nvSpPr>
        <p:spPr/>
        <p:txBody>
          <a:bodyPr/>
          <a:lstStyle/>
          <a:p>
            <a:fld id="{A908702D-830C-4D9E-A368-6CA6B2C8E692}" type="slidenum">
              <a:rPr lang="zh-CN" altLang="en-US" smtClean="0"/>
              <a:t>24</a:t>
            </a:fld>
            <a:endParaRPr lang="zh-CN" altLang="en-US"/>
          </a:p>
        </p:txBody>
      </p:sp>
    </p:spTree>
    <p:extLst>
      <p:ext uri="{BB962C8B-B14F-4D97-AF65-F5344CB8AC3E}">
        <p14:creationId xmlns:p14="http://schemas.microsoft.com/office/powerpoint/2010/main" val="37895685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Here is the experimental description </a:t>
            </a:r>
            <a:r>
              <a:rPr lang="en-US" altLang="zh-CN" baseline="0" dirty="0" smtClean="0"/>
              <a:t>on the bit error probability </a:t>
            </a:r>
            <a:endParaRPr lang="zh-CN" altLang="en-US" dirty="0"/>
          </a:p>
        </p:txBody>
      </p:sp>
      <p:sp>
        <p:nvSpPr>
          <p:cNvPr id="4" name="灯片编号占位符 3"/>
          <p:cNvSpPr>
            <a:spLocks noGrp="1"/>
          </p:cNvSpPr>
          <p:nvPr>
            <p:ph type="sldNum" sz="quarter" idx="10"/>
          </p:nvPr>
        </p:nvSpPr>
        <p:spPr/>
        <p:txBody>
          <a:bodyPr/>
          <a:lstStyle/>
          <a:p>
            <a:fld id="{D3F91282-2C03-4557-96F0-E2B8C6C8AC79}" type="slidenum">
              <a:rPr lang="zh-CN" altLang="en-US" smtClean="0"/>
              <a:t>25</a:t>
            </a:fld>
            <a:endParaRPr lang="zh-CN" altLang="en-US"/>
          </a:p>
        </p:txBody>
      </p:sp>
    </p:spTree>
    <p:extLst>
      <p:ext uri="{BB962C8B-B14F-4D97-AF65-F5344CB8AC3E}">
        <p14:creationId xmlns:p14="http://schemas.microsoft.com/office/powerpoint/2010/main" val="10511090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we conduct practical experiments on fifteen Xilinx Virtex-5</a:t>
            </a:r>
            <a:r>
              <a:rPr lang="en-US" altLang="zh-CN" baseline="0" dirty="0" smtClean="0"/>
              <a:t> </a:t>
            </a:r>
            <a:r>
              <a:rPr lang="en-US" altLang="zh-CN" dirty="0" smtClean="0"/>
              <a:t>FPGA boards.</a:t>
            </a:r>
            <a:r>
              <a:rPr lang="en-US" altLang="zh-CN" sz="1200" i="0" kern="1200" dirty="0" smtClean="0">
                <a:solidFill>
                  <a:schemeClr val="tx1"/>
                </a:solidFill>
                <a:effectLst/>
                <a:latin typeface="+mn-lt"/>
                <a:ea typeface="+mn-ea"/>
                <a:cs typeface="+mn-cs"/>
              </a:rPr>
              <a:t> there are 1024 ROs deployed in every</a:t>
            </a:r>
            <a:r>
              <a:rPr lang="en-US" altLang="zh-CN" sz="1200" i="0" kern="1200" baseline="0" dirty="0" smtClean="0">
                <a:solidFill>
                  <a:schemeClr val="tx1"/>
                </a:solidFill>
                <a:effectLst/>
                <a:latin typeface="+mn-lt"/>
                <a:ea typeface="+mn-ea"/>
                <a:cs typeface="+mn-cs"/>
              </a:rPr>
              <a:t> </a:t>
            </a:r>
            <a:r>
              <a:rPr lang="en-US" altLang="zh-CN" sz="1200" i="0" kern="1200" dirty="0" smtClean="0">
                <a:solidFill>
                  <a:schemeClr val="tx1"/>
                </a:solidFill>
                <a:effectLst/>
                <a:latin typeface="+mn-lt"/>
                <a:ea typeface="+mn-ea"/>
                <a:cs typeface="+mn-cs"/>
              </a:rPr>
              <a:t>board. And a 50 MHz crystal oscillator onboard</a:t>
            </a:r>
            <a:r>
              <a:rPr lang="en-US" altLang="zh-CN" sz="1200" i="0" kern="1200" baseline="0" dirty="0" smtClean="0">
                <a:solidFill>
                  <a:schemeClr val="tx1"/>
                </a:solidFill>
                <a:effectLst/>
                <a:latin typeface="+mn-lt"/>
                <a:ea typeface="+mn-ea"/>
                <a:cs typeface="+mn-cs"/>
              </a:rPr>
              <a:t> is used for the setting of the sampling interval S. The ring oscillator is composed of 16 LUTs. One is used as a 2-input AND gate for the enable signal, and the other 15 LUTs serve as inverters.</a:t>
            </a:r>
            <a:r>
              <a:rPr lang="en-US" altLang="zh-CN" sz="1200" i="0" kern="1200" dirty="0" smtClean="0">
                <a:solidFill>
                  <a:schemeClr val="tx1"/>
                </a:solidFill>
                <a:effectLst/>
                <a:latin typeface="+mn-lt"/>
                <a:ea typeface="+mn-ea"/>
                <a:cs typeface="+mn-cs"/>
              </a:rPr>
              <a:t/>
            </a:r>
            <a:br>
              <a:rPr lang="en-US" altLang="zh-CN" sz="1200" i="0" kern="1200" dirty="0" smtClean="0">
                <a:solidFill>
                  <a:schemeClr val="tx1"/>
                </a:solidFill>
                <a:effectLst/>
                <a:latin typeface="+mn-lt"/>
                <a:ea typeface="+mn-ea"/>
                <a:cs typeface="+mn-cs"/>
              </a:rPr>
            </a:br>
            <a:r>
              <a:rPr lang="en-US" altLang="zh-CN" sz="1200" i="0" kern="1200" dirty="0" smtClean="0">
                <a:solidFill>
                  <a:schemeClr val="tx1"/>
                </a:solidFill>
                <a:effectLst/>
                <a:latin typeface="+mn-lt"/>
                <a:ea typeface="+mn-ea"/>
                <a:cs typeface="+mn-cs"/>
              </a:rPr>
              <a:t/>
            </a:r>
            <a:br>
              <a:rPr lang="en-US" altLang="zh-CN" sz="1200" i="0" kern="1200" dirty="0" smtClean="0">
                <a:solidFill>
                  <a:schemeClr val="tx1"/>
                </a:solidFill>
                <a:effectLst/>
                <a:latin typeface="+mn-lt"/>
                <a:ea typeface="+mn-ea"/>
                <a:cs typeface="+mn-cs"/>
              </a:rPr>
            </a:br>
            <a:r>
              <a:rPr lang="en-US" altLang="zh-CN" dirty="0" smtClean="0"/>
              <a:t> </a:t>
            </a:r>
            <a:endParaRPr lang="zh-CN" altLang="en-US" dirty="0"/>
          </a:p>
        </p:txBody>
      </p:sp>
      <p:sp>
        <p:nvSpPr>
          <p:cNvPr id="4" name="灯片编号占位符 3"/>
          <p:cNvSpPr>
            <a:spLocks noGrp="1"/>
          </p:cNvSpPr>
          <p:nvPr>
            <p:ph type="sldNum" sz="quarter" idx="10"/>
          </p:nvPr>
        </p:nvSpPr>
        <p:spPr/>
        <p:txBody>
          <a:bodyPr/>
          <a:lstStyle/>
          <a:p>
            <a:fld id="{A908702D-830C-4D9E-A368-6CA6B2C8E692}" type="slidenum">
              <a:rPr lang="zh-CN" altLang="en-US" smtClean="0"/>
              <a:t>26</a:t>
            </a:fld>
            <a:endParaRPr lang="zh-CN" altLang="en-US"/>
          </a:p>
        </p:txBody>
      </p:sp>
    </p:spTree>
    <p:extLst>
      <p:ext uri="{BB962C8B-B14F-4D97-AF65-F5344CB8AC3E}">
        <p14:creationId xmlns:p14="http://schemas.microsoft.com/office/powerpoint/2010/main" val="287803120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To way to extract the parameter of process variation, is that when</a:t>
            </a:r>
            <a:r>
              <a:rPr lang="en-US" altLang="zh-CN" baseline="0" dirty="0" smtClean="0"/>
              <a:t> the crystal oscillator has </a:t>
            </a:r>
            <a:r>
              <a:rPr lang="en-US" altLang="zh-CN" baseline="0" dirty="0" err="1" smtClean="0"/>
              <a:t>Nco</a:t>
            </a:r>
            <a:r>
              <a:rPr lang="en-US" altLang="zh-CN" baseline="0" dirty="0" smtClean="0"/>
              <a:t> Oscillations, record the counters that driven by all the ROs.</a:t>
            </a:r>
          </a:p>
          <a:p>
            <a:r>
              <a:rPr lang="en-US" altLang="zh-CN" baseline="0" dirty="0" smtClean="0"/>
              <a:t>To way to extract the variance constant r, </a:t>
            </a:r>
            <a:r>
              <a:rPr lang="en-US" altLang="zh-CN" baseline="0" smtClean="0"/>
              <a:t>is that when </a:t>
            </a:r>
            <a:r>
              <a:rPr lang="en-US" altLang="zh-CN" baseline="0" dirty="0" smtClean="0"/>
              <a:t>the RO has N oscillations, record the counter of the crystal oscillator’s oscillation.</a:t>
            </a:r>
            <a:endParaRPr lang="en-US" altLang="zh-CN" dirty="0" smtClean="0"/>
          </a:p>
        </p:txBody>
      </p:sp>
      <p:sp>
        <p:nvSpPr>
          <p:cNvPr id="4" name="灯片编号占位符 3"/>
          <p:cNvSpPr>
            <a:spLocks noGrp="1"/>
          </p:cNvSpPr>
          <p:nvPr>
            <p:ph type="sldNum" sz="quarter" idx="10"/>
          </p:nvPr>
        </p:nvSpPr>
        <p:spPr/>
        <p:txBody>
          <a:bodyPr/>
          <a:lstStyle/>
          <a:p>
            <a:fld id="{A908702D-830C-4D9E-A368-6CA6B2C8E692}" type="slidenum">
              <a:rPr lang="zh-CN" altLang="en-US" smtClean="0"/>
              <a:t>27</a:t>
            </a:fld>
            <a:endParaRPr lang="zh-CN" altLang="en-US"/>
          </a:p>
        </p:txBody>
      </p:sp>
    </p:spTree>
    <p:extLst>
      <p:ext uri="{BB962C8B-B14F-4D97-AF65-F5344CB8AC3E}">
        <p14:creationId xmlns:p14="http://schemas.microsoft.com/office/powerpoint/2010/main" val="18772950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For one RO, its</a:t>
            </a:r>
            <a:r>
              <a:rPr lang="en-US" altLang="zh-CN" baseline="0" dirty="0" smtClean="0"/>
              <a:t> oscillation period is a normal distribution. Every oscillation period is independent identically distributed. In sampling interval S, there are </a:t>
            </a:r>
            <a:r>
              <a:rPr lang="en-US" altLang="zh-CN" baseline="0" dirty="0" err="1" smtClean="0"/>
              <a:t>ki</a:t>
            </a:r>
            <a:r>
              <a:rPr lang="en-US" altLang="zh-CN" baseline="0" dirty="0" smtClean="0"/>
              <a:t> oscillations and the sum distribution is as follow. And we can calculate the </a:t>
            </a:r>
            <a:r>
              <a:rPr lang="en-US" altLang="zh-CN" baseline="0" dirty="0" err="1" smtClean="0"/>
              <a:t>μi</a:t>
            </a:r>
            <a:r>
              <a:rPr lang="en-US" altLang="zh-CN" baseline="0" dirty="0" smtClean="0"/>
              <a:t> by dividing S zero and </a:t>
            </a:r>
            <a:r>
              <a:rPr lang="en-US" altLang="zh-CN" baseline="0" dirty="0" err="1" smtClean="0"/>
              <a:t>ki</a:t>
            </a:r>
            <a:r>
              <a:rPr lang="en-US" altLang="zh-CN" baseline="0" dirty="0" smtClean="0"/>
              <a:t>. Then based on μ one</a:t>
            </a:r>
            <a:r>
              <a:rPr lang="zh-CN" altLang="en-US" baseline="0" dirty="0" smtClean="0"/>
              <a:t>，</a:t>
            </a:r>
            <a:r>
              <a:rPr lang="en-US" altLang="zh-CN" baseline="0" dirty="0" smtClean="0"/>
              <a:t>μ two</a:t>
            </a:r>
            <a:r>
              <a:rPr lang="zh-CN" altLang="en-US" baseline="0" dirty="0" smtClean="0"/>
              <a:t>，</a:t>
            </a:r>
            <a:r>
              <a:rPr lang="en-US" altLang="zh-CN" baseline="0" dirty="0" smtClean="0"/>
              <a:t>μ three and so on, we can get a rough evaluation of the distribution of process variation.  </a:t>
            </a:r>
            <a:endParaRPr lang="zh-CN" altLang="en-US" dirty="0"/>
          </a:p>
        </p:txBody>
      </p:sp>
      <p:sp>
        <p:nvSpPr>
          <p:cNvPr id="4" name="灯片编号占位符 3"/>
          <p:cNvSpPr>
            <a:spLocks noGrp="1"/>
          </p:cNvSpPr>
          <p:nvPr>
            <p:ph type="sldNum" sz="quarter" idx="10"/>
          </p:nvPr>
        </p:nvSpPr>
        <p:spPr/>
        <p:txBody>
          <a:bodyPr/>
          <a:lstStyle/>
          <a:p>
            <a:fld id="{A908702D-830C-4D9E-A368-6CA6B2C8E692}" type="slidenum">
              <a:rPr lang="zh-CN" altLang="en-US" smtClean="0"/>
              <a:t>28</a:t>
            </a:fld>
            <a:endParaRPr lang="zh-CN" altLang="en-US"/>
          </a:p>
        </p:txBody>
      </p:sp>
    </p:spTree>
    <p:extLst>
      <p:ext uri="{BB962C8B-B14F-4D97-AF65-F5344CB8AC3E}">
        <p14:creationId xmlns:p14="http://schemas.microsoft.com/office/powerpoint/2010/main" val="7693691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This is the distribution of the process variation.</a:t>
            </a:r>
            <a:endParaRPr lang="zh-CN" altLang="en-US" dirty="0"/>
          </a:p>
        </p:txBody>
      </p:sp>
      <p:sp>
        <p:nvSpPr>
          <p:cNvPr id="4" name="灯片编号占位符 3"/>
          <p:cNvSpPr>
            <a:spLocks noGrp="1"/>
          </p:cNvSpPr>
          <p:nvPr>
            <p:ph type="sldNum" sz="quarter" idx="10"/>
          </p:nvPr>
        </p:nvSpPr>
        <p:spPr/>
        <p:txBody>
          <a:bodyPr/>
          <a:lstStyle/>
          <a:p>
            <a:fld id="{A908702D-830C-4D9E-A368-6CA6B2C8E692}" type="slidenum">
              <a:rPr lang="zh-CN" altLang="en-US" smtClean="0"/>
              <a:t>29</a:t>
            </a:fld>
            <a:endParaRPr lang="zh-CN" altLang="en-US"/>
          </a:p>
        </p:txBody>
      </p:sp>
    </p:spTree>
    <p:extLst>
      <p:ext uri="{BB962C8B-B14F-4D97-AF65-F5344CB8AC3E}">
        <p14:creationId xmlns:p14="http://schemas.microsoft.com/office/powerpoint/2010/main" val="18182894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First</a:t>
            </a:r>
            <a:r>
              <a:rPr lang="en-US" altLang="zh-CN" baseline="0" dirty="0" smtClean="0"/>
              <a:t> is the introduction of ring oscillator </a:t>
            </a:r>
            <a:r>
              <a:rPr lang="en-US" altLang="zh-CN" baseline="0" dirty="0" err="1" smtClean="0"/>
              <a:t>puf</a:t>
            </a:r>
            <a:r>
              <a:rPr lang="en-US" altLang="zh-CN" baseline="0" dirty="0" smtClean="0"/>
              <a:t>.</a:t>
            </a:r>
            <a:endParaRPr lang="zh-CN" altLang="en-US" dirty="0"/>
          </a:p>
        </p:txBody>
      </p:sp>
      <p:sp>
        <p:nvSpPr>
          <p:cNvPr id="4" name="灯片编号占位符 3"/>
          <p:cNvSpPr>
            <a:spLocks noGrp="1"/>
          </p:cNvSpPr>
          <p:nvPr>
            <p:ph type="sldNum" sz="quarter" idx="10"/>
          </p:nvPr>
        </p:nvSpPr>
        <p:spPr/>
        <p:txBody>
          <a:bodyPr/>
          <a:lstStyle/>
          <a:p>
            <a:fld id="{D3F91282-2C03-4557-96F0-E2B8C6C8AC79}" type="slidenum">
              <a:rPr lang="zh-CN" altLang="en-US" smtClean="0"/>
              <a:t>3</a:t>
            </a:fld>
            <a:endParaRPr lang="zh-CN" altLang="en-US"/>
          </a:p>
        </p:txBody>
      </p:sp>
    </p:spTree>
    <p:extLst>
      <p:ext uri="{BB962C8B-B14F-4D97-AF65-F5344CB8AC3E}">
        <p14:creationId xmlns:p14="http://schemas.microsoft.com/office/powerpoint/2010/main" val="105110904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t>For one RO, when it has N oscillation, record the counter of the crystal oscillator’s oscillation and repeat this operation 1000 times. Then calculate the variance constant.</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t>For multiple ROs,</a:t>
            </a:r>
            <a:r>
              <a:rPr lang="en-US" altLang="zh-CN" sz="1200" baseline="0" dirty="0" smtClean="0"/>
              <a:t> regard the average variance constant for the model calculation.</a:t>
            </a:r>
            <a:endParaRPr lang="en-US" altLang="zh-CN" sz="1200" dirty="0" smtClean="0"/>
          </a:p>
          <a:p>
            <a:endParaRPr lang="zh-CN" altLang="en-US" dirty="0"/>
          </a:p>
        </p:txBody>
      </p:sp>
      <p:sp>
        <p:nvSpPr>
          <p:cNvPr id="4" name="灯片编号占位符 3"/>
          <p:cNvSpPr>
            <a:spLocks noGrp="1"/>
          </p:cNvSpPr>
          <p:nvPr>
            <p:ph type="sldNum" sz="quarter" idx="10"/>
          </p:nvPr>
        </p:nvSpPr>
        <p:spPr/>
        <p:txBody>
          <a:bodyPr/>
          <a:lstStyle/>
          <a:p>
            <a:fld id="{A908702D-830C-4D9E-A368-6CA6B2C8E692}" type="slidenum">
              <a:rPr lang="zh-CN" altLang="en-US" smtClean="0"/>
              <a:t>30</a:t>
            </a:fld>
            <a:endParaRPr lang="zh-CN" altLang="en-US"/>
          </a:p>
        </p:txBody>
      </p:sp>
    </p:spTree>
    <p:extLst>
      <p:ext uri="{BB962C8B-B14F-4D97-AF65-F5344CB8AC3E}">
        <p14:creationId xmlns:p14="http://schemas.microsoft.com/office/powerpoint/2010/main" val="38244640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The first formula is the original</a:t>
            </a:r>
            <a:r>
              <a:rPr lang="en-US" altLang="zh-CN" baseline="0" dirty="0" smtClean="0"/>
              <a:t> formula for the error probability calculation. Because the </a:t>
            </a:r>
            <a:r>
              <a:rPr lang="en-US" altLang="zh-CN" sz="1200" b="0" i="0" u="none" strike="noStrike" kern="1200" dirty="0" smtClean="0">
                <a:solidFill>
                  <a:schemeClr val="tx1"/>
                </a:solidFill>
                <a:effectLst/>
                <a:latin typeface="+mn-lt"/>
                <a:ea typeface="+mn-ea"/>
                <a:cs typeface="+mn-cs"/>
              </a:rPr>
              <a:t>integrating</a:t>
            </a:r>
            <a:r>
              <a:rPr lang="en-US" altLang="zh-CN" sz="1200" b="0" i="0" kern="1200" dirty="0" smtClean="0">
                <a:solidFill>
                  <a:schemeClr val="tx1"/>
                </a:solidFill>
                <a:effectLst/>
                <a:latin typeface="+mn-lt"/>
                <a:ea typeface="+mn-ea"/>
                <a:cs typeface="+mn-cs"/>
              </a:rPr>
              <a:t> </a:t>
            </a:r>
            <a:r>
              <a:rPr lang="en-US" altLang="zh-CN" sz="1200" b="0" i="0" u="none" strike="noStrike" kern="1200" dirty="0" smtClean="0">
                <a:solidFill>
                  <a:schemeClr val="tx1"/>
                </a:solidFill>
                <a:effectLst/>
                <a:latin typeface="+mn-lt"/>
                <a:ea typeface="+mn-ea"/>
                <a:cs typeface="+mn-cs"/>
              </a:rPr>
              <a:t>range is infinite, the calculation takes</a:t>
            </a:r>
            <a:r>
              <a:rPr lang="en-US" altLang="zh-CN" sz="1200" b="0" i="0" u="none" strike="noStrike" kern="1200" baseline="0" dirty="0" smtClean="0">
                <a:solidFill>
                  <a:schemeClr val="tx1"/>
                </a:solidFill>
                <a:effectLst/>
                <a:latin typeface="+mn-lt"/>
                <a:ea typeface="+mn-ea"/>
                <a:cs typeface="+mn-cs"/>
              </a:rPr>
              <a:t> a large amount of time. In order to improve the efficiency of simulation, we change the integrating range based on the actual parameters as the second formula. </a:t>
            </a:r>
            <a:endParaRPr lang="en-US" altLang="zh-CN" sz="1200" b="0" i="0" kern="1200" dirty="0" smtClean="0">
              <a:solidFill>
                <a:schemeClr val="tx1"/>
              </a:solidFill>
              <a:effectLst/>
              <a:latin typeface="+mn-lt"/>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A908702D-830C-4D9E-A368-6CA6B2C8E692}" type="slidenum">
              <a:rPr lang="zh-CN" altLang="en-US" smtClean="0"/>
              <a:t>31</a:t>
            </a:fld>
            <a:endParaRPr lang="zh-CN" altLang="en-US"/>
          </a:p>
        </p:txBody>
      </p:sp>
    </p:spTree>
    <p:extLst>
      <p:ext uri="{BB962C8B-B14F-4D97-AF65-F5344CB8AC3E}">
        <p14:creationId xmlns:p14="http://schemas.microsoft.com/office/powerpoint/2010/main" val="371701212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This is the figure that shows the bit error probability. The sampling time interval is eleven</a:t>
            </a:r>
            <a:r>
              <a:rPr lang="en-US" altLang="zh-CN" baseline="0" dirty="0" smtClean="0"/>
              <a:t> to the power of two oscillations of 50 MHz crystal oscillator. The dot denotes the bit error probabilities from </a:t>
            </a:r>
            <a:r>
              <a:rPr lang="en-US" altLang="zh-CN" dirty="0" smtClean="0"/>
              <a:t> practical experiments,</a:t>
            </a:r>
            <a:r>
              <a:rPr lang="en-US" altLang="zh-CN" baseline="0" dirty="0" smtClean="0"/>
              <a:t> and the line denotes that from model calculation.</a:t>
            </a:r>
            <a:endParaRPr lang="zh-CN" altLang="en-US" dirty="0"/>
          </a:p>
        </p:txBody>
      </p:sp>
      <p:sp>
        <p:nvSpPr>
          <p:cNvPr id="4" name="灯片编号占位符 3"/>
          <p:cNvSpPr>
            <a:spLocks noGrp="1"/>
          </p:cNvSpPr>
          <p:nvPr>
            <p:ph type="sldNum" sz="quarter" idx="10"/>
          </p:nvPr>
        </p:nvSpPr>
        <p:spPr/>
        <p:txBody>
          <a:bodyPr/>
          <a:lstStyle/>
          <a:p>
            <a:fld id="{A908702D-830C-4D9E-A368-6CA6B2C8E692}" type="slidenum">
              <a:rPr lang="zh-CN" altLang="en-US" smtClean="0"/>
              <a:t>32</a:t>
            </a:fld>
            <a:endParaRPr lang="zh-CN" altLang="en-US"/>
          </a:p>
        </p:txBody>
      </p:sp>
    </p:spTree>
    <p:extLst>
      <p:ext uri="{BB962C8B-B14F-4D97-AF65-F5344CB8AC3E}">
        <p14:creationId xmlns:p14="http://schemas.microsoft.com/office/powerpoint/2010/main" val="31551028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This figure shows</a:t>
            </a:r>
            <a:r>
              <a:rPr lang="en-US" altLang="zh-CN" baseline="0" dirty="0" smtClean="0"/>
              <a:t> the error probabilities with the sampling interval from eight to the power of two to sixteen to the power of two. The blue dot is from experiments, and the red line is from model calculation. The model calculation and the experiments achieve high consistency.</a:t>
            </a:r>
            <a:endParaRPr lang="zh-CN" altLang="en-US" dirty="0"/>
          </a:p>
        </p:txBody>
      </p:sp>
      <p:sp>
        <p:nvSpPr>
          <p:cNvPr id="4" name="灯片编号占位符 3"/>
          <p:cNvSpPr>
            <a:spLocks noGrp="1"/>
          </p:cNvSpPr>
          <p:nvPr>
            <p:ph type="sldNum" sz="quarter" idx="10"/>
          </p:nvPr>
        </p:nvSpPr>
        <p:spPr/>
        <p:txBody>
          <a:bodyPr/>
          <a:lstStyle/>
          <a:p>
            <a:fld id="{A908702D-830C-4D9E-A368-6CA6B2C8E692}" type="slidenum">
              <a:rPr lang="zh-CN" altLang="en-US" smtClean="0"/>
              <a:t>33</a:t>
            </a:fld>
            <a:endParaRPr lang="zh-CN" altLang="en-US"/>
          </a:p>
        </p:txBody>
      </p:sp>
    </p:spTree>
    <p:extLst>
      <p:ext uri="{BB962C8B-B14F-4D97-AF65-F5344CB8AC3E}">
        <p14:creationId xmlns:p14="http://schemas.microsoft.com/office/powerpoint/2010/main" val="191112217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Finally, is</a:t>
            </a:r>
            <a:r>
              <a:rPr lang="en-US" altLang="zh-CN" baseline="0" dirty="0" smtClean="0"/>
              <a:t> the conclusion</a:t>
            </a:r>
            <a:endParaRPr lang="zh-CN" altLang="en-US" dirty="0"/>
          </a:p>
        </p:txBody>
      </p:sp>
      <p:sp>
        <p:nvSpPr>
          <p:cNvPr id="4" name="灯片编号占位符 3"/>
          <p:cNvSpPr>
            <a:spLocks noGrp="1"/>
          </p:cNvSpPr>
          <p:nvPr>
            <p:ph type="sldNum" sz="quarter" idx="10"/>
          </p:nvPr>
        </p:nvSpPr>
        <p:spPr/>
        <p:txBody>
          <a:bodyPr/>
          <a:lstStyle/>
          <a:p>
            <a:fld id="{D3F91282-2C03-4557-96F0-E2B8C6C8AC79}" type="slidenum">
              <a:rPr lang="zh-CN" altLang="en-US" smtClean="0"/>
              <a:t>34</a:t>
            </a:fld>
            <a:endParaRPr lang="zh-CN" altLang="en-US"/>
          </a:p>
        </p:txBody>
      </p:sp>
    </p:spTree>
    <p:extLst>
      <p:ext uri="{BB962C8B-B14F-4D97-AF65-F5344CB8AC3E}">
        <p14:creationId xmlns:p14="http://schemas.microsoft.com/office/powerpoint/2010/main" val="105110904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t>This paper proposes a bit error analysis model which utilizes the RO’s oscillating characteristics.</a:t>
            </a:r>
          </a:p>
          <a:p>
            <a:r>
              <a:rPr lang="en-US" altLang="zh-CN" sz="1200" dirty="0" smtClean="0"/>
              <a:t>Experiments are conducted to demonstrate the validity of this new model and contributes to the evaluation scheme of RO PUFs.</a:t>
            </a:r>
            <a:endParaRPr lang="zh-CN" altLang="en-US" dirty="0"/>
          </a:p>
        </p:txBody>
      </p:sp>
      <p:sp>
        <p:nvSpPr>
          <p:cNvPr id="4" name="灯片编号占位符 3"/>
          <p:cNvSpPr>
            <a:spLocks noGrp="1"/>
          </p:cNvSpPr>
          <p:nvPr>
            <p:ph type="sldNum" sz="quarter" idx="10"/>
          </p:nvPr>
        </p:nvSpPr>
        <p:spPr/>
        <p:txBody>
          <a:bodyPr/>
          <a:lstStyle/>
          <a:p>
            <a:fld id="{A908702D-830C-4D9E-A368-6CA6B2C8E692}" type="slidenum">
              <a:rPr lang="zh-CN" altLang="en-US" smtClean="0"/>
              <a:t>35</a:t>
            </a:fld>
            <a:endParaRPr lang="zh-CN" altLang="en-US"/>
          </a:p>
        </p:txBody>
      </p:sp>
    </p:spTree>
    <p:extLst>
      <p:ext uri="{BB962C8B-B14F-4D97-AF65-F5344CB8AC3E}">
        <p14:creationId xmlns:p14="http://schemas.microsoft.com/office/powerpoint/2010/main" val="821373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In security applications, a challenging problem is</a:t>
            </a:r>
            <a:r>
              <a:rPr lang="en-US" altLang="zh-CN" baseline="0" dirty="0" smtClean="0"/>
              <a:t> the key protection which includes key generation and key storage. In the key generation, there need random numbers to generate keys. And in the key storage there should be strict access to the key in order to prevent the key from being stolen. Physically </a:t>
            </a:r>
            <a:r>
              <a:rPr lang="en-US" altLang="zh-CN" baseline="0" dirty="0" err="1" smtClean="0"/>
              <a:t>uncloable</a:t>
            </a:r>
            <a:r>
              <a:rPr lang="en-US" altLang="zh-CN" baseline="0" dirty="0" smtClean="0"/>
              <a:t> function is an excellent choice for this problem.</a:t>
            </a:r>
            <a:endParaRPr lang="zh-CN" altLang="en-US" dirty="0"/>
          </a:p>
        </p:txBody>
      </p:sp>
      <p:sp>
        <p:nvSpPr>
          <p:cNvPr id="4" name="灯片编号占位符 3"/>
          <p:cNvSpPr>
            <a:spLocks noGrp="1"/>
          </p:cNvSpPr>
          <p:nvPr>
            <p:ph type="sldNum" sz="quarter" idx="10"/>
          </p:nvPr>
        </p:nvSpPr>
        <p:spPr/>
        <p:txBody>
          <a:bodyPr/>
          <a:lstStyle/>
          <a:p>
            <a:fld id="{D3F91282-2C03-4557-96F0-E2B8C6C8AC79}" type="slidenum">
              <a:rPr lang="zh-CN" altLang="en-US" smtClean="0"/>
              <a:t>4</a:t>
            </a:fld>
            <a:endParaRPr lang="zh-CN" altLang="en-US"/>
          </a:p>
        </p:txBody>
      </p:sp>
    </p:spTree>
    <p:extLst>
      <p:ext uri="{BB962C8B-B14F-4D97-AF65-F5344CB8AC3E}">
        <p14:creationId xmlns:p14="http://schemas.microsoft.com/office/powerpoint/2010/main" val="35493988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The concept of physically </a:t>
            </a:r>
            <a:r>
              <a:rPr lang="en-US" altLang="zh-CN" dirty="0" err="1" smtClean="0"/>
              <a:t>unclonable</a:t>
            </a:r>
            <a:r>
              <a:rPr lang="en-US" altLang="zh-CN" dirty="0" smtClean="0"/>
              <a:t> function is that two identical circuits can not</a:t>
            </a:r>
            <a:r>
              <a:rPr lang="en-US" altLang="zh-CN" baseline="0" dirty="0" smtClean="0"/>
              <a:t> be created in practice. Process variation is intrinsic and random. Meanwhile, process variation is uncontrollable. Even if the manufacturer can not reproduce the process variation. What’s more, the random secret  is extracted from the electrical property and there doesn’t need  non-volatile </a:t>
            </a:r>
            <a:r>
              <a:rPr lang="en-US" altLang="zh-CN" sz="1200" b="0" i="0" kern="1200" dirty="0" smtClean="0">
                <a:solidFill>
                  <a:schemeClr val="tx1"/>
                </a:solidFill>
                <a:effectLst/>
                <a:latin typeface="+mn-lt"/>
                <a:ea typeface="+mn-ea"/>
                <a:cs typeface="+mn-cs"/>
              </a:rPr>
              <a:t>['</a:t>
            </a:r>
            <a:r>
              <a:rPr lang="en-US" altLang="zh-CN" sz="1200" b="0" i="0" kern="1200" dirty="0" err="1" smtClean="0">
                <a:solidFill>
                  <a:schemeClr val="tx1"/>
                </a:solidFill>
                <a:effectLst/>
                <a:latin typeface="+mn-lt"/>
                <a:ea typeface="+mn-ea"/>
                <a:cs typeface="+mn-cs"/>
              </a:rPr>
              <a:t>vɒlətaɪl</a:t>
            </a:r>
            <a:r>
              <a:rPr lang="en-US" altLang="zh-CN" sz="1200" b="0" i="0" kern="1200" dirty="0" smtClean="0">
                <a:solidFill>
                  <a:schemeClr val="tx1"/>
                </a:solidFill>
                <a:effectLst/>
                <a:latin typeface="+mn-lt"/>
                <a:ea typeface="+mn-ea"/>
                <a:cs typeface="+mn-cs"/>
              </a:rPr>
              <a:t>] </a:t>
            </a:r>
            <a:r>
              <a:rPr lang="en-US" altLang="zh-CN" baseline="0" dirty="0" smtClean="0"/>
              <a:t>memory.</a:t>
            </a:r>
            <a:endParaRPr lang="zh-CN" altLang="en-US" dirty="0"/>
          </a:p>
        </p:txBody>
      </p:sp>
      <p:sp>
        <p:nvSpPr>
          <p:cNvPr id="4" name="灯片编号占位符 3"/>
          <p:cNvSpPr>
            <a:spLocks noGrp="1"/>
          </p:cNvSpPr>
          <p:nvPr>
            <p:ph type="sldNum" sz="quarter" idx="10"/>
          </p:nvPr>
        </p:nvSpPr>
        <p:spPr/>
        <p:txBody>
          <a:bodyPr/>
          <a:lstStyle/>
          <a:p>
            <a:fld id="{D3F91282-2C03-4557-96F0-E2B8C6C8AC79}" type="slidenum">
              <a:rPr lang="zh-CN" altLang="en-US" smtClean="0"/>
              <a:t>5</a:t>
            </a:fld>
            <a:endParaRPr lang="zh-CN" altLang="en-US"/>
          </a:p>
        </p:txBody>
      </p:sp>
    </p:spTree>
    <p:extLst>
      <p:ext uri="{BB962C8B-B14F-4D97-AF65-F5344CB8AC3E}">
        <p14:creationId xmlns:p14="http://schemas.microsoft.com/office/powerpoint/2010/main" val="22178334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There are many types of PUFs, such</a:t>
            </a:r>
            <a:r>
              <a:rPr lang="en-US" altLang="zh-CN" baseline="0" dirty="0" smtClean="0"/>
              <a:t> </a:t>
            </a:r>
            <a:r>
              <a:rPr lang="en-US" altLang="zh-CN" dirty="0" smtClean="0"/>
              <a:t>as ring</a:t>
            </a:r>
            <a:r>
              <a:rPr lang="en-US" altLang="zh-CN" baseline="0" dirty="0" smtClean="0"/>
              <a:t> oscillator PUF, arbiter </a:t>
            </a:r>
            <a:r>
              <a:rPr lang="en-US" altLang="zh-CN" baseline="0" dirty="0" err="1" smtClean="0"/>
              <a:t>puf</a:t>
            </a:r>
            <a:r>
              <a:rPr lang="en-US" altLang="zh-CN" baseline="0" dirty="0" smtClean="0"/>
              <a:t>, </a:t>
            </a:r>
            <a:r>
              <a:rPr lang="en-US" altLang="zh-CN" baseline="0" dirty="0" err="1" smtClean="0"/>
              <a:t>sram</a:t>
            </a:r>
            <a:r>
              <a:rPr lang="en-US" altLang="zh-CN" baseline="0" dirty="0" smtClean="0"/>
              <a:t> </a:t>
            </a:r>
            <a:r>
              <a:rPr lang="en-US" altLang="zh-CN" baseline="0" dirty="0" err="1" smtClean="0"/>
              <a:t>puf</a:t>
            </a:r>
            <a:r>
              <a:rPr lang="en-US" altLang="zh-CN" baseline="0" dirty="0" smtClean="0"/>
              <a:t> and glitch </a:t>
            </a:r>
            <a:r>
              <a:rPr lang="en-US" altLang="zh-CN" baseline="0" dirty="0" err="1" smtClean="0"/>
              <a:t>puf</a:t>
            </a:r>
            <a:r>
              <a:rPr lang="en-US" altLang="zh-CN" baseline="0" dirty="0" smtClean="0"/>
              <a:t> and so on.</a:t>
            </a:r>
            <a:endParaRPr lang="zh-CN" altLang="en-US" dirty="0"/>
          </a:p>
        </p:txBody>
      </p:sp>
      <p:sp>
        <p:nvSpPr>
          <p:cNvPr id="4" name="灯片编号占位符 3"/>
          <p:cNvSpPr>
            <a:spLocks noGrp="1"/>
          </p:cNvSpPr>
          <p:nvPr>
            <p:ph type="sldNum" sz="quarter" idx="10"/>
          </p:nvPr>
        </p:nvSpPr>
        <p:spPr/>
        <p:txBody>
          <a:bodyPr/>
          <a:lstStyle/>
          <a:p>
            <a:fld id="{D3F91282-2C03-4557-96F0-E2B8C6C8AC79}" type="slidenum">
              <a:rPr lang="zh-CN" altLang="en-US" smtClean="0"/>
              <a:t>6</a:t>
            </a:fld>
            <a:endParaRPr lang="zh-CN" altLang="en-US"/>
          </a:p>
        </p:txBody>
      </p:sp>
    </p:spTree>
    <p:extLst>
      <p:ext uri="{BB962C8B-B14F-4D97-AF65-F5344CB8AC3E}">
        <p14:creationId xmlns:p14="http://schemas.microsoft.com/office/powerpoint/2010/main" val="33990740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To evaluate</a:t>
            </a:r>
            <a:r>
              <a:rPr lang="en-US" altLang="zh-CN" baseline="0" dirty="0" smtClean="0"/>
              <a:t> PUF, there are two main parts. One is the reproducibility and the other is uniqueness. Reproducibility is that one challenge is used multiple times, the difference between responses should be as small as possible. Uniqueness is that different challenges are used one time, the difference between responses should be as large as possible.</a:t>
            </a:r>
            <a:endParaRPr lang="zh-CN" altLang="en-US" dirty="0"/>
          </a:p>
        </p:txBody>
      </p:sp>
      <p:sp>
        <p:nvSpPr>
          <p:cNvPr id="4" name="灯片编号占位符 3"/>
          <p:cNvSpPr>
            <a:spLocks noGrp="1"/>
          </p:cNvSpPr>
          <p:nvPr>
            <p:ph type="sldNum" sz="quarter" idx="10"/>
          </p:nvPr>
        </p:nvSpPr>
        <p:spPr/>
        <p:txBody>
          <a:bodyPr/>
          <a:lstStyle/>
          <a:p>
            <a:fld id="{D3F91282-2C03-4557-96F0-E2B8C6C8AC79}" type="slidenum">
              <a:rPr lang="zh-CN" altLang="en-US" smtClean="0"/>
              <a:t>7</a:t>
            </a:fld>
            <a:endParaRPr lang="zh-CN" altLang="en-US"/>
          </a:p>
        </p:txBody>
      </p:sp>
    </p:spTree>
    <p:extLst>
      <p:ext uri="{BB962C8B-B14F-4D97-AF65-F5344CB8AC3E}">
        <p14:creationId xmlns:p14="http://schemas.microsoft.com/office/powerpoint/2010/main" val="24896673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Usually, reproducibility can</a:t>
            </a:r>
            <a:r>
              <a:rPr lang="en-US" altLang="zh-CN" baseline="0" dirty="0" smtClean="0"/>
              <a:t> not reach to one hundred percent, because  the existence of the noise and the effect of some process variation is close to the effect of noise.</a:t>
            </a:r>
            <a:r>
              <a:rPr lang="zh-CN" altLang="en-US" baseline="0" dirty="0" smtClean="0"/>
              <a:t> </a:t>
            </a:r>
            <a:r>
              <a:rPr lang="en-US" altLang="zh-CN" baseline="0" dirty="0" smtClean="0"/>
              <a:t>Therefore, responses may have some errors. Generally, fuzzy extractors are used to correct the errors. But The error rate is higher, and the cost of fuzzy extractors is more.</a:t>
            </a:r>
          </a:p>
        </p:txBody>
      </p:sp>
      <p:sp>
        <p:nvSpPr>
          <p:cNvPr id="4" name="灯片编号占位符 3"/>
          <p:cNvSpPr>
            <a:spLocks noGrp="1"/>
          </p:cNvSpPr>
          <p:nvPr>
            <p:ph type="sldNum" sz="quarter" idx="10"/>
          </p:nvPr>
        </p:nvSpPr>
        <p:spPr/>
        <p:txBody>
          <a:bodyPr/>
          <a:lstStyle/>
          <a:p>
            <a:fld id="{D3F91282-2C03-4557-96F0-E2B8C6C8AC79}" type="slidenum">
              <a:rPr lang="zh-CN" altLang="en-US" smtClean="0"/>
              <a:t>8</a:t>
            </a:fld>
            <a:endParaRPr lang="zh-CN" altLang="en-US"/>
          </a:p>
        </p:txBody>
      </p:sp>
    </p:spTree>
    <p:extLst>
      <p:ext uri="{BB962C8B-B14F-4D97-AF65-F5344CB8AC3E}">
        <p14:creationId xmlns:p14="http://schemas.microsoft.com/office/powerpoint/2010/main" val="10978379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b="1" dirty="0" smtClean="0"/>
              <a:t>We focus on the bit error probability of RO PUFs. The factors which can affect the bit errors</a:t>
            </a:r>
            <a:r>
              <a:rPr lang="en-US" altLang="zh-CN" b="1" baseline="0" dirty="0" smtClean="0"/>
              <a:t> are the voltage, temperature and the sampling interval. Based on the RO’s classical oscillation model, we analyze the bit error probability of RO PUFs.</a:t>
            </a:r>
            <a:endParaRPr lang="zh-CN" altLang="en-US" b="1" dirty="0"/>
          </a:p>
        </p:txBody>
      </p:sp>
      <p:sp>
        <p:nvSpPr>
          <p:cNvPr id="4" name="灯片编号占位符 3"/>
          <p:cNvSpPr>
            <a:spLocks noGrp="1"/>
          </p:cNvSpPr>
          <p:nvPr>
            <p:ph type="sldNum" sz="quarter" idx="10"/>
          </p:nvPr>
        </p:nvSpPr>
        <p:spPr/>
        <p:txBody>
          <a:bodyPr/>
          <a:lstStyle/>
          <a:p>
            <a:fld id="{D3F91282-2C03-4557-96F0-E2B8C6C8AC79}" type="slidenum">
              <a:rPr lang="zh-CN" altLang="en-US" smtClean="0"/>
              <a:t>9</a:t>
            </a:fld>
            <a:endParaRPr lang="zh-CN" altLang="en-US"/>
          </a:p>
        </p:txBody>
      </p:sp>
    </p:spTree>
    <p:extLst>
      <p:ext uri="{BB962C8B-B14F-4D97-AF65-F5344CB8AC3E}">
        <p14:creationId xmlns:p14="http://schemas.microsoft.com/office/powerpoint/2010/main" val="23827009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530820CF-B880-4189-942D-D702A7CBA730}" type="datetimeFigureOut">
              <a:rPr lang="zh-CN" altLang="en-US" smtClean="0"/>
              <a:t>2015/9/11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1652919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530820CF-B880-4189-942D-D702A7CBA730}" type="datetimeFigureOut">
              <a:rPr lang="zh-CN" altLang="en-US" smtClean="0"/>
              <a:t>2015/9/11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4041990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zh-CN" altLang="en-US" smtClean="0"/>
              <a:t>单击此处编辑母版标题样式</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单击此处编辑母版文本样式</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530820CF-B880-4189-942D-D702A7CBA730}" type="datetimeFigureOut">
              <a:rPr lang="zh-CN" altLang="en-US" smtClean="0"/>
              <a:t>2015/9/11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C913308-F349-4B6D-A68A-DD1791B4A57B}" type="slidenum">
              <a:rPr lang="zh-CN" altLang="en-US" smtClean="0"/>
              <a:t>‹#›</a:t>
            </a:fld>
            <a:endParaRPr lang="zh-CN" alt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33608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zh-CN" altLang="en-US" smtClean="0"/>
              <a:t>单击此处编辑母版标题样式</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smtClean="0"/>
              <a:t>单击此处编辑母版文本样式</a:t>
            </a:r>
          </a:p>
        </p:txBody>
      </p:sp>
      <p:sp>
        <p:nvSpPr>
          <p:cNvPr id="5" name="Date Placeholder 4"/>
          <p:cNvSpPr>
            <a:spLocks noGrp="1"/>
          </p:cNvSpPr>
          <p:nvPr>
            <p:ph type="dt" sz="half" idx="10"/>
          </p:nvPr>
        </p:nvSpPr>
        <p:spPr/>
        <p:txBody>
          <a:bodyPr/>
          <a:lstStyle/>
          <a:p>
            <a:fld id="{530820CF-B880-4189-942D-D702A7CBA730}" type="datetimeFigureOut">
              <a:rPr lang="zh-CN" altLang="en-US" smtClean="0"/>
              <a:t>2015/9/11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35072368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言名片">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zh-CN" altLang="en-US" smtClean="0"/>
              <a:t>单击此处编辑母版标题样式</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单击此处编辑母版文本样式</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smtClean="0"/>
              <a:t>单击此处编辑母版文本样式</a:t>
            </a:r>
          </a:p>
        </p:txBody>
      </p:sp>
      <p:sp>
        <p:nvSpPr>
          <p:cNvPr id="5" name="Date Placeholder 4"/>
          <p:cNvSpPr>
            <a:spLocks noGrp="1"/>
          </p:cNvSpPr>
          <p:nvPr>
            <p:ph type="dt" sz="half" idx="10"/>
          </p:nvPr>
        </p:nvSpPr>
        <p:spPr/>
        <p:txBody>
          <a:bodyPr/>
          <a:lstStyle/>
          <a:p>
            <a:fld id="{530820CF-B880-4189-942D-D702A7CBA730}" type="datetimeFigureOut">
              <a:rPr lang="zh-CN" altLang="en-US" smtClean="0"/>
              <a:t>2015/9/11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C913308-F349-4B6D-A68A-DD1791B4A57B}" type="slidenum">
              <a:rPr lang="zh-CN" altLang="en-US" smtClean="0"/>
              <a:t>‹#›</a:t>
            </a:fld>
            <a:endParaRPr lang="zh-CN" alt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65128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或假">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zh-CN" altLang="en-US" smtClean="0"/>
              <a:t>单击此处编辑母版标题样式</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单击此处编辑母版文本样式</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smtClean="0"/>
              <a:t>单击此处编辑母版文本样式</a:t>
            </a:r>
          </a:p>
        </p:txBody>
      </p:sp>
      <p:sp>
        <p:nvSpPr>
          <p:cNvPr id="5" name="Date Placeholder 4"/>
          <p:cNvSpPr>
            <a:spLocks noGrp="1"/>
          </p:cNvSpPr>
          <p:nvPr>
            <p:ph type="dt" sz="half" idx="10"/>
          </p:nvPr>
        </p:nvSpPr>
        <p:spPr/>
        <p:txBody>
          <a:bodyPr/>
          <a:lstStyle/>
          <a:p>
            <a:fld id="{530820CF-B880-4189-942D-D702A7CBA730}" type="datetimeFigureOut">
              <a:rPr lang="zh-CN" altLang="en-US" smtClean="0"/>
              <a:t>2015/9/11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9920601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ncho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530820CF-B880-4189-942D-D702A7CBA730}" type="datetimeFigureOut">
              <a:rPr lang="zh-CN" altLang="en-US" smtClean="0"/>
              <a:t>2015/9/11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22092049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530820CF-B880-4189-942D-D702A7CBA730}" type="datetimeFigureOut">
              <a:rPr lang="zh-CN" altLang="en-US" smtClean="0"/>
              <a:t>2015/9/11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3984016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530820CF-B880-4189-942D-D702A7CBA730}" type="datetimeFigureOut">
              <a:rPr lang="zh-CN" altLang="en-US" smtClean="0"/>
              <a:t>2015/9/11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629001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530820CF-B880-4189-942D-D702A7CBA730}" type="datetimeFigureOut">
              <a:rPr lang="zh-CN" altLang="en-US" smtClean="0"/>
              <a:t>2015/9/11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357032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530820CF-B880-4189-942D-D702A7CBA730}" type="datetimeFigureOut">
              <a:rPr lang="zh-CN" altLang="en-US" smtClean="0"/>
              <a:t>2015/9/11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3468980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530820CF-B880-4189-942D-D702A7CBA730}" type="datetimeFigureOut">
              <a:rPr lang="zh-CN" altLang="en-US" smtClean="0"/>
              <a:t>2015/9/11</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3870034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530820CF-B880-4189-942D-D702A7CBA730}" type="datetimeFigureOut">
              <a:rPr lang="zh-CN" altLang="en-US" smtClean="0"/>
              <a:t>2015/9/11</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2721604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820CF-B880-4189-942D-D702A7CBA730}" type="datetimeFigureOut">
              <a:rPr lang="zh-CN" altLang="en-US" smtClean="0"/>
              <a:t>2015/9/11</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2945937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530820CF-B880-4189-942D-D702A7CBA730}" type="datetimeFigureOut">
              <a:rPr lang="zh-CN" altLang="en-US" smtClean="0"/>
              <a:t>2015/9/11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647831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530820CF-B880-4189-942D-D702A7CBA730}" type="datetimeFigureOut">
              <a:rPr lang="zh-CN" altLang="en-US" smtClean="0"/>
              <a:t>2015/9/11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1237875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530820CF-B880-4189-942D-D702A7CBA730}" type="datetimeFigureOut">
              <a:rPr lang="zh-CN" altLang="en-US" smtClean="0"/>
              <a:t>2015/9/11</a:t>
            </a:fld>
            <a:endParaRPr lang="zh-CN" alt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17816995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2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2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23.png"/><Relationship Id="rId4" Type="http://schemas.openxmlformats.org/officeDocument/2006/relationships/image" Target="../media/image22.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5.png"/><Relationship Id="rId7" Type="http://schemas.openxmlformats.org/officeDocument/2006/relationships/image" Target="../media/image29.png"/><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26.png"/></Relationships>
</file>

<file path=ppt/slides/_rels/slide29.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image" Target="../media/image33.png"/><Relationship Id="rId3" Type="http://schemas.openxmlformats.org/officeDocument/2006/relationships/image" Target="../media/image21.png"/><Relationship Id="rId7" Type="http://schemas.openxmlformats.org/officeDocument/2006/relationships/image" Target="../media/image32.png"/><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image" Target="../media/image31.png"/><Relationship Id="rId5" Type="http://schemas.openxmlformats.org/officeDocument/2006/relationships/image" Target="../media/image23.png"/><Relationship Id="rId4" Type="http://schemas.openxmlformats.org/officeDocument/2006/relationships/image" Target="../media/image22.png"/></Relationships>
</file>

<file path=ppt/slides/_rels/slide32.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标题 1"/>
          <p:cNvSpPr>
            <a:spLocks noGrp="1"/>
          </p:cNvSpPr>
          <p:nvPr>
            <p:ph type="ctrTitle"/>
          </p:nvPr>
        </p:nvSpPr>
        <p:spPr>
          <a:xfrm>
            <a:off x="276045" y="1268082"/>
            <a:ext cx="8617788" cy="1716657"/>
          </a:xfrm>
        </p:spPr>
        <p:txBody>
          <a:bodyPr>
            <a:noAutofit/>
          </a:bodyPr>
          <a:lstStyle/>
          <a:p>
            <a:pPr algn="ctr"/>
            <a:r>
              <a:rPr lang="en-US" altLang="zh-CN" sz="4000" b="1" dirty="0" smtClean="0">
                <a:solidFill>
                  <a:schemeClr val="tx1"/>
                </a:solidFill>
              </a:rPr>
              <a:t>Bit Error Probability Evaluation of RO PUFs</a:t>
            </a:r>
            <a:endParaRPr lang="zh-CN" altLang="en-US" sz="4000" b="1" dirty="0">
              <a:solidFill>
                <a:schemeClr val="tx1"/>
              </a:solidFill>
            </a:endParaRPr>
          </a:p>
        </p:txBody>
      </p:sp>
      <p:sp>
        <p:nvSpPr>
          <p:cNvPr id="3" name="副标题 2"/>
          <p:cNvSpPr>
            <a:spLocks noGrp="1"/>
          </p:cNvSpPr>
          <p:nvPr>
            <p:ph type="subTitle" idx="1"/>
          </p:nvPr>
        </p:nvSpPr>
        <p:spPr>
          <a:xfrm>
            <a:off x="996038" y="3664573"/>
            <a:ext cx="8147962" cy="622755"/>
          </a:xfrm>
        </p:spPr>
        <p:txBody>
          <a:bodyPr>
            <a:normAutofit/>
          </a:bodyPr>
          <a:lstStyle/>
          <a:p>
            <a:r>
              <a:rPr lang="en-US" altLang="zh-CN" sz="2000" b="1" dirty="0" err="1" smtClean="0">
                <a:solidFill>
                  <a:srgbClr val="00B0F0"/>
                </a:solidFill>
              </a:rPr>
              <a:t>Qinglong</a:t>
            </a:r>
            <a:r>
              <a:rPr lang="en-US" altLang="zh-CN" sz="2000" b="1" dirty="0" smtClean="0">
                <a:solidFill>
                  <a:srgbClr val="00B0F0"/>
                </a:solidFill>
              </a:rPr>
              <a:t> Zhang</a:t>
            </a:r>
            <a:r>
              <a:rPr lang="en-US" altLang="zh-CN" sz="2000" b="1" dirty="0" smtClean="0">
                <a:solidFill>
                  <a:schemeClr val="tx1"/>
                </a:solidFill>
              </a:rPr>
              <a:t>, </a:t>
            </a:r>
            <a:r>
              <a:rPr lang="en-US" altLang="zh-CN" sz="2000" b="1" dirty="0" err="1" smtClean="0">
                <a:solidFill>
                  <a:schemeClr val="tx1"/>
                </a:solidFill>
              </a:rPr>
              <a:t>Zongbin</a:t>
            </a:r>
            <a:r>
              <a:rPr lang="en-US" altLang="zh-CN" sz="2000" b="1" dirty="0" smtClean="0">
                <a:solidFill>
                  <a:schemeClr val="tx1"/>
                </a:solidFill>
              </a:rPr>
              <a:t> Liu, </a:t>
            </a:r>
            <a:r>
              <a:rPr lang="en-US" altLang="zh-CN" sz="2000" b="1" dirty="0" err="1" smtClean="0">
                <a:solidFill>
                  <a:schemeClr val="tx1"/>
                </a:solidFill>
              </a:rPr>
              <a:t>Cunqing</a:t>
            </a:r>
            <a:r>
              <a:rPr lang="en-US" altLang="zh-CN" sz="2000" b="1" dirty="0" smtClean="0">
                <a:solidFill>
                  <a:schemeClr val="tx1"/>
                </a:solidFill>
              </a:rPr>
              <a:t> Ma and </a:t>
            </a:r>
            <a:r>
              <a:rPr lang="en-US" altLang="zh-CN" sz="2000" b="1" dirty="0" err="1" smtClean="0">
                <a:solidFill>
                  <a:schemeClr val="tx1"/>
                </a:solidFill>
              </a:rPr>
              <a:t>Jiwu</a:t>
            </a:r>
            <a:r>
              <a:rPr lang="en-US" altLang="zh-CN" sz="2000" b="1" dirty="0" smtClean="0">
                <a:solidFill>
                  <a:schemeClr val="tx1"/>
                </a:solidFill>
              </a:rPr>
              <a:t> Jing</a:t>
            </a:r>
            <a:endParaRPr lang="zh-CN" altLang="en-US" sz="2000" b="1" dirty="0">
              <a:solidFill>
                <a:schemeClr val="tx1"/>
              </a:solidFill>
            </a:endParaRPr>
          </a:p>
        </p:txBody>
      </p:sp>
      <p:sp>
        <p:nvSpPr>
          <p:cNvPr id="4" name="副标题 2"/>
          <p:cNvSpPr txBox="1">
            <a:spLocks/>
          </p:cNvSpPr>
          <p:nvPr/>
        </p:nvSpPr>
        <p:spPr>
          <a:xfrm>
            <a:off x="1384226" y="4516933"/>
            <a:ext cx="8147962" cy="622755"/>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en-US" altLang="zh-CN" sz="2000" b="1" dirty="0" smtClean="0">
                <a:solidFill>
                  <a:schemeClr val="tx1"/>
                </a:solidFill>
              </a:rPr>
              <a:t>Institute of Information Engineering, CAS, Beijing, China</a:t>
            </a:r>
            <a:endParaRPr lang="zh-CN" altLang="en-US" sz="2000" b="1" dirty="0">
              <a:solidFill>
                <a:schemeClr val="tx1"/>
              </a:solidFill>
            </a:endParaRPr>
          </a:p>
        </p:txBody>
      </p:sp>
      <p:sp>
        <p:nvSpPr>
          <p:cNvPr id="5" name="副标题 2"/>
          <p:cNvSpPr txBox="1">
            <a:spLocks/>
          </p:cNvSpPr>
          <p:nvPr/>
        </p:nvSpPr>
        <p:spPr>
          <a:xfrm>
            <a:off x="745871" y="5369293"/>
            <a:ext cx="8147962" cy="622755"/>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altLang="zh-CN" sz="2000" b="1" dirty="0" smtClean="0">
                <a:solidFill>
                  <a:schemeClr val="tx1"/>
                </a:solidFill>
              </a:rPr>
              <a:t>ISC 2015</a:t>
            </a:r>
            <a:endParaRPr lang="zh-CN" altLang="en-US" sz="2000" b="1" dirty="0">
              <a:solidFill>
                <a:schemeClr val="tx1"/>
              </a:solidFill>
            </a:endParaRPr>
          </a:p>
        </p:txBody>
      </p:sp>
    </p:spTree>
    <p:extLst>
      <p:ext uri="{BB962C8B-B14F-4D97-AF65-F5344CB8AC3E}">
        <p14:creationId xmlns:p14="http://schemas.microsoft.com/office/powerpoint/2010/main" val="141554319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942415" y="951488"/>
            <a:ext cx="6589199" cy="651534"/>
          </a:xfrm>
        </p:spPr>
        <p:txBody>
          <a:bodyPr>
            <a:normAutofit/>
          </a:bodyPr>
          <a:lstStyle/>
          <a:p>
            <a:r>
              <a:rPr lang="en-US" altLang="zh-CN" sz="3200" dirty="0" smtClean="0"/>
              <a:t>Related work</a:t>
            </a:r>
            <a:endParaRPr lang="zh-CN" altLang="en-US" sz="3200" dirty="0"/>
          </a:p>
        </p:txBody>
      </p:sp>
      <p:sp>
        <p:nvSpPr>
          <p:cNvPr id="3" name="内容占位符 2"/>
          <p:cNvSpPr>
            <a:spLocks noGrp="1"/>
          </p:cNvSpPr>
          <p:nvPr>
            <p:ph idx="1"/>
          </p:nvPr>
        </p:nvSpPr>
        <p:spPr/>
        <p:txBody>
          <a:bodyPr/>
          <a:lstStyle/>
          <a:p>
            <a:r>
              <a:rPr lang="en-US" altLang="zh-CN" dirty="0" err="1" smtClean="0"/>
              <a:t>Komurcu</a:t>
            </a:r>
            <a:r>
              <a:rPr lang="en-US" altLang="zh-CN" dirty="0" smtClean="0"/>
              <a:t> et al.[1] list several factors to affect the bit error probability, and present the measure time’s effect on the bit error probability roughly.</a:t>
            </a:r>
          </a:p>
          <a:p>
            <a:r>
              <a:rPr lang="en-US" altLang="zh-CN" dirty="0" smtClean="0"/>
              <a:t>Hiller et al.[2] describe the relationship between the number of sample elements and the bit error probability. Based on multiple frequency measurements, the bit error probability can be estimated.</a:t>
            </a:r>
          </a:p>
          <a:p>
            <a:endParaRPr lang="zh-CN" altLang="en-US" dirty="0"/>
          </a:p>
        </p:txBody>
      </p:sp>
      <p:sp>
        <p:nvSpPr>
          <p:cNvPr id="4" name="矩形 3"/>
          <p:cNvSpPr/>
          <p:nvPr/>
        </p:nvSpPr>
        <p:spPr>
          <a:xfrm>
            <a:off x="899886" y="4826675"/>
            <a:ext cx="8244114" cy="830997"/>
          </a:xfrm>
          <a:prstGeom prst="rect">
            <a:avLst/>
          </a:prstGeom>
        </p:spPr>
        <p:txBody>
          <a:bodyPr wrap="square">
            <a:spAutoFit/>
          </a:bodyPr>
          <a:lstStyle/>
          <a:p>
            <a:r>
              <a:rPr lang="en-US" altLang="zh-CN" sz="1600" dirty="0" smtClean="0">
                <a:latin typeface="CMR9"/>
              </a:rPr>
              <a:t>[1] </a:t>
            </a:r>
            <a:r>
              <a:rPr lang="en-US" altLang="zh-CN" sz="1600" dirty="0" err="1" smtClean="0">
                <a:latin typeface="CMR9"/>
              </a:rPr>
              <a:t>Komurcu</a:t>
            </a:r>
            <a:r>
              <a:rPr lang="en-US" altLang="zh-CN" sz="1600" dirty="0">
                <a:latin typeface="CMR9"/>
              </a:rPr>
              <a:t>, G., </a:t>
            </a:r>
            <a:r>
              <a:rPr lang="en-US" altLang="zh-CN" sz="1600" dirty="0" err="1">
                <a:latin typeface="CMR9"/>
              </a:rPr>
              <a:t>Pusane</a:t>
            </a:r>
            <a:r>
              <a:rPr lang="en-US" altLang="zh-CN" sz="1600" dirty="0">
                <a:latin typeface="CMR9"/>
              </a:rPr>
              <a:t>, A.E., </a:t>
            </a:r>
            <a:r>
              <a:rPr lang="en-US" altLang="zh-CN" sz="1600" dirty="0" err="1">
                <a:latin typeface="CMR9"/>
              </a:rPr>
              <a:t>Dundar</a:t>
            </a:r>
            <a:r>
              <a:rPr lang="en-US" altLang="zh-CN" sz="1600" dirty="0">
                <a:latin typeface="CMR9"/>
              </a:rPr>
              <a:t>, G.: Analysis of </a:t>
            </a:r>
            <a:r>
              <a:rPr lang="en-US" altLang="zh-CN" sz="1600" dirty="0" smtClean="0">
                <a:latin typeface="CMR9"/>
              </a:rPr>
              <a:t>ring oscillator </a:t>
            </a:r>
            <a:r>
              <a:rPr lang="en-US" altLang="zh-CN" sz="1600" dirty="0">
                <a:latin typeface="CMR9"/>
              </a:rPr>
              <a:t>structures </a:t>
            </a:r>
            <a:r>
              <a:rPr lang="en-US" altLang="zh-CN" sz="1600" dirty="0" smtClean="0">
                <a:latin typeface="CMR9"/>
              </a:rPr>
              <a:t>to develop </a:t>
            </a:r>
            <a:r>
              <a:rPr lang="en-US" altLang="zh-CN" sz="1600" dirty="0">
                <a:latin typeface="CMR9"/>
              </a:rPr>
              <a:t>a design methodology for RO-PUF circuits. In: Very Large Scale </a:t>
            </a:r>
            <a:r>
              <a:rPr lang="en-US" altLang="zh-CN" sz="1600" dirty="0" smtClean="0">
                <a:latin typeface="CMR9"/>
              </a:rPr>
              <a:t>Integration (VLSI-</a:t>
            </a:r>
            <a:r>
              <a:rPr lang="en-US" altLang="zh-CN" sz="1600" dirty="0" err="1" smtClean="0">
                <a:latin typeface="CMR9"/>
              </a:rPr>
              <a:t>SoC</a:t>
            </a:r>
            <a:r>
              <a:rPr lang="en-US" altLang="zh-CN" sz="1600" dirty="0">
                <a:latin typeface="CMR9"/>
              </a:rPr>
              <a:t>), pp. 332–335 (2013)</a:t>
            </a:r>
            <a:endParaRPr lang="zh-CN" altLang="en-US" sz="1600" dirty="0"/>
          </a:p>
        </p:txBody>
      </p:sp>
      <p:sp>
        <p:nvSpPr>
          <p:cNvPr id="5" name="矩形 4"/>
          <p:cNvSpPr/>
          <p:nvPr/>
        </p:nvSpPr>
        <p:spPr>
          <a:xfrm>
            <a:off x="899885" y="5657672"/>
            <a:ext cx="8069943" cy="830997"/>
          </a:xfrm>
          <a:prstGeom prst="rect">
            <a:avLst/>
          </a:prstGeom>
        </p:spPr>
        <p:txBody>
          <a:bodyPr wrap="square">
            <a:spAutoFit/>
          </a:bodyPr>
          <a:lstStyle/>
          <a:p>
            <a:r>
              <a:rPr lang="en-US" altLang="zh-CN" sz="1600" dirty="0" smtClean="0">
                <a:latin typeface="CMR9"/>
              </a:rPr>
              <a:t>[2] Hiller</a:t>
            </a:r>
            <a:r>
              <a:rPr lang="en-US" altLang="zh-CN" sz="1600" dirty="0">
                <a:latin typeface="CMR9"/>
              </a:rPr>
              <a:t>, M., </a:t>
            </a:r>
            <a:r>
              <a:rPr lang="en-US" altLang="zh-CN" sz="1600" dirty="0" err="1">
                <a:latin typeface="CMR9"/>
              </a:rPr>
              <a:t>Sigl</a:t>
            </a:r>
            <a:r>
              <a:rPr lang="en-US" altLang="zh-CN" sz="1600" dirty="0">
                <a:latin typeface="CMR9"/>
              </a:rPr>
              <a:t>, G., </a:t>
            </a:r>
            <a:r>
              <a:rPr lang="en-US" altLang="zh-CN" sz="1600" dirty="0" err="1">
                <a:latin typeface="CMR9"/>
              </a:rPr>
              <a:t>Pehl</a:t>
            </a:r>
            <a:r>
              <a:rPr lang="en-US" altLang="zh-CN" sz="1600" dirty="0">
                <a:latin typeface="CMR9"/>
              </a:rPr>
              <a:t>, M.: A new model for estimating bit </a:t>
            </a:r>
            <a:r>
              <a:rPr lang="en-US" altLang="zh-CN" sz="1600" dirty="0" smtClean="0">
                <a:latin typeface="CMR9"/>
              </a:rPr>
              <a:t>error probabilities of ring-oscillator </a:t>
            </a:r>
            <a:r>
              <a:rPr lang="en-US" altLang="zh-CN" sz="1600" dirty="0">
                <a:latin typeface="CMR9"/>
              </a:rPr>
              <a:t>PUFs. In: Reconfigurable and Communication-Centric </a:t>
            </a:r>
            <a:r>
              <a:rPr lang="en-US" altLang="zh-CN" sz="1600" dirty="0" smtClean="0">
                <a:latin typeface="CMR9"/>
              </a:rPr>
              <a:t>Systems-on-Chip </a:t>
            </a:r>
            <a:r>
              <a:rPr lang="en-US" altLang="zh-CN" sz="1600" dirty="0">
                <a:latin typeface="CMR9"/>
              </a:rPr>
              <a:t>(</a:t>
            </a:r>
            <a:r>
              <a:rPr lang="en-US" altLang="zh-CN" sz="1600" dirty="0" err="1">
                <a:latin typeface="CMR9"/>
              </a:rPr>
              <a:t>ReCoSoC</a:t>
            </a:r>
            <a:r>
              <a:rPr lang="en-US" altLang="zh-CN" sz="1600" dirty="0">
                <a:latin typeface="CMR9"/>
              </a:rPr>
              <a:t>), pp. 1–8 (2013)</a:t>
            </a:r>
            <a:endParaRPr lang="zh-CN" altLang="en-US" sz="1600" dirty="0">
              <a:latin typeface="CMR9"/>
            </a:endParaRPr>
          </a:p>
        </p:txBody>
      </p:sp>
    </p:spTree>
    <p:extLst>
      <p:ext uri="{BB962C8B-B14F-4D97-AF65-F5344CB8AC3E}">
        <p14:creationId xmlns:p14="http://schemas.microsoft.com/office/powerpoint/2010/main" val="17436554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Contribution</a:t>
            </a:r>
            <a:endParaRPr lang="zh-CN" altLang="en-US" dirty="0"/>
          </a:p>
        </p:txBody>
      </p:sp>
      <p:sp>
        <p:nvSpPr>
          <p:cNvPr id="3" name="内容占位符 2"/>
          <p:cNvSpPr>
            <a:spLocks noGrp="1"/>
          </p:cNvSpPr>
          <p:nvPr>
            <p:ph idx="1"/>
          </p:nvPr>
        </p:nvSpPr>
        <p:spPr/>
        <p:txBody>
          <a:bodyPr/>
          <a:lstStyle/>
          <a:p>
            <a:r>
              <a:rPr lang="en-US" altLang="zh-CN" sz="2000" dirty="0" smtClean="0"/>
              <a:t>According to the  basic RO characteristics, we describe our bit error calculation model which can quantitatively calculate the bit error probability with basic oscillation parameters.</a:t>
            </a:r>
          </a:p>
          <a:p>
            <a:endParaRPr lang="en-US" altLang="zh-CN" dirty="0" smtClean="0"/>
          </a:p>
          <a:p>
            <a:r>
              <a:rPr lang="en-US" altLang="zh-CN" sz="2000" dirty="0" smtClean="0"/>
              <a:t>Our work contributes to the evaluation scheme of RO PUFs and can help designers efficiently construct RO PUF with an acceptable bit error rate.</a:t>
            </a:r>
            <a:endParaRPr lang="zh-CN" altLang="en-US" sz="2000" dirty="0"/>
          </a:p>
        </p:txBody>
      </p:sp>
    </p:spTree>
    <p:extLst>
      <p:ext uri="{BB962C8B-B14F-4D97-AF65-F5344CB8AC3E}">
        <p14:creationId xmlns:p14="http://schemas.microsoft.com/office/powerpoint/2010/main" val="6644460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Ring Oscillator PUF</a:t>
            </a:r>
            <a:endParaRPr lang="zh-CN" altLang="en-US" dirty="0"/>
          </a:p>
        </p:txBody>
      </p:sp>
      <p:sp>
        <p:nvSpPr>
          <p:cNvPr id="3" name="内容占位符 2"/>
          <p:cNvSpPr>
            <a:spLocks noGrp="1"/>
          </p:cNvSpPr>
          <p:nvPr>
            <p:ph idx="1"/>
          </p:nvPr>
        </p:nvSpPr>
        <p:spPr/>
        <p:txBody>
          <a:bodyPr/>
          <a:lstStyle/>
          <a:p>
            <a:endParaRPr lang="zh-CN" altLang="en-US" dirty="0"/>
          </a:p>
        </p:txBody>
      </p:sp>
      <p:pic>
        <p:nvPicPr>
          <p:cNvPr id="4" name="图片 3"/>
          <p:cNvPicPr>
            <a:picLocks noChangeAspect="1"/>
          </p:cNvPicPr>
          <p:nvPr/>
        </p:nvPicPr>
        <p:blipFill>
          <a:blip r:embed="rId3"/>
          <a:stretch>
            <a:fillRect/>
          </a:stretch>
        </p:blipFill>
        <p:spPr>
          <a:xfrm>
            <a:off x="1942415" y="2133600"/>
            <a:ext cx="6198130" cy="3043844"/>
          </a:xfrm>
          <a:prstGeom prst="rect">
            <a:avLst/>
          </a:prstGeom>
        </p:spPr>
      </p:pic>
      <p:pic>
        <p:nvPicPr>
          <p:cNvPr id="5" name="图片 4"/>
          <p:cNvPicPr>
            <a:picLocks noChangeAspect="1"/>
          </p:cNvPicPr>
          <p:nvPr/>
        </p:nvPicPr>
        <p:blipFill>
          <a:blip r:embed="rId4"/>
          <a:stretch>
            <a:fillRect/>
          </a:stretch>
        </p:blipFill>
        <p:spPr>
          <a:xfrm>
            <a:off x="1942415" y="5177444"/>
            <a:ext cx="4029075" cy="1095375"/>
          </a:xfrm>
          <a:prstGeom prst="rect">
            <a:avLst/>
          </a:prstGeom>
        </p:spPr>
      </p:pic>
    </p:spTree>
    <p:extLst>
      <p:ext uri="{BB962C8B-B14F-4D97-AF65-F5344CB8AC3E}">
        <p14:creationId xmlns:p14="http://schemas.microsoft.com/office/powerpoint/2010/main" val="2384337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Evaluation scheme</a:t>
            </a:r>
            <a:endParaRPr lang="zh-CN" altLang="en-US" dirty="0"/>
          </a:p>
        </p:txBody>
      </p:sp>
      <p:sp>
        <p:nvSpPr>
          <p:cNvPr id="3" name="内容占位符 2"/>
          <p:cNvSpPr>
            <a:spLocks noGrp="1"/>
          </p:cNvSpPr>
          <p:nvPr>
            <p:ph idx="1"/>
          </p:nvPr>
        </p:nvSpPr>
        <p:spPr/>
        <p:txBody>
          <a:bodyPr/>
          <a:lstStyle/>
          <a:p>
            <a:r>
              <a:rPr lang="en-US" altLang="zh-CN" sz="2000" dirty="0" smtClean="0"/>
              <a:t>Intra-distance μ</a:t>
            </a:r>
            <a:r>
              <a:rPr lang="en-US" altLang="zh-CN" sz="2000" baseline="-25000" dirty="0" smtClean="0"/>
              <a:t>intra </a:t>
            </a:r>
            <a:r>
              <a:rPr lang="en-US" altLang="zh-CN" sz="2000" dirty="0" smtClean="0"/>
              <a:t>(bit error probability, reliability)</a:t>
            </a:r>
          </a:p>
          <a:p>
            <a:pPr marL="0" indent="0">
              <a:buNone/>
            </a:pPr>
            <a:endParaRPr lang="en-US" altLang="zh-CN" dirty="0"/>
          </a:p>
          <a:p>
            <a:pPr>
              <a:buFont typeface="+mj-lt"/>
              <a:buAutoNum type="arabicPeriod"/>
            </a:pPr>
            <a:r>
              <a:rPr lang="en-US" altLang="zh-CN" sz="2000" dirty="0" smtClean="0"/>
              <a:t>Apply the same challenge  C to a PUF m+1 times, and get </a:t>
            </a:r>
            <a:r>
              <a:rPr lang="en-US" altLang="zh-CN" sz="2000" dirty="0"/>
              <a:t>the n-bit response Ri (1&lt;= I &lt;= m+1). </a:t>
            </a:r>
          </a:p>
          <a:p>
            <a:pPr>
              <a:buFont typeface="+mj-lt"/>
              <a:buAutoNum type="arabicPeriod"/>
            </a:pPr>
            <a:r>
              <a:rPr lang="en-US" altLang="zh-CN" sz="2000" dirty="0" smtClean="0"/>
              <a:t>Select </a:t>
            </a:r>
            <a:r>
              <a:rPr lang="en-US" altLang="zh-CN" sz="2000" dirty="0"/>
              <a:t>the R</a:t>
            </a:r>
            <a:r>
              <a:rPr lang="en-US" altLang="zh-CN" sz="2000" baseline="-25000" dirty="0"/>
              <a:t>m+1</a:t>
            </a:r>
            <a:r>
              <a:rPr lang="en-US" altLang="zh-CN" sz="2000" dirty="0"/>
              <a:t> as the reference response</a:t>
            </a:r>
          </a:p>
          <a:p>
            <a:pPr>
              <a:buFont typeface="+mj-lt"/>
              <a:buAutoNum type="arabicPeriod"/>
            </a:pPr>
            <a:r>
              <a:rPr lang="en-US" altLang="zh-CN" sz="2000" dirty="0" smtClean="0"/>
              <a:t> Calculate the μ</a:t>
            </a:r>
            <a:r>
              <a:rPr lang="en-US" altLang="zh-CN" sz="2000" baseline="-25000" dirty="0" smtClean="0"/>
              <a:t>intra  </a:t>
            </a:r>
            <a:r>
              <a:rPr lang="en-US" altLang="zh-CN" sz="2000" dirty="0"/>
              <a:t>as </a:t>
            </a:r>
            <a:r>
              <a:rPr lang="en-US" altLang="zh-CN" sz="2000" dirty="0" smtClean="0"/>
              <a:t>follow.</a:t>
            </a:r>
          </a:p>
          <a:p>
            <a:pPr marL="0" indent="0">
              <a:buNone/>
            </a:pPr>
            <a:endParaRPr lang="en-US" altLang="zh-CN" dirty="0"/>
          </a:p>
          <a:p>
            <a:pPr marL="0" indent="0">
              <a:buNone/>
            </a:pPr>
            <a:endParaRPr lang="en-US" altLang="zh-CN" dirty="0"/>
          </a:p>
          <a:p>
            <a:endParaRPr lang="en-US" altLang="zh-CN" dirty="0"/>
          </a:p>
          <a:p>
            <a:pPr marL="0" indent="0">
              <a:buNone/>
            </a:pPr>
            <a:endParaRPr lang="en-US" altLang="zh-CN" dirty="0" smtClean="0"/>
          </a:p>
          <a:p>
            <a:pPr marL="0" indent="0">
              <a:buNone/>
            </a:pPr>
            <a:endParaRPr lang="en-US" altLang="zh-CN" dirty="0"/>
          </a:p>
        </p:txBody>
      </p:sp>
      <p:pic>
        <p:nvPicPr>
          <p:cNvPr id="4" name="图片 3"/>
          <p:cNvPicPr>
            <a:picLocks noChangeAspect="1"/>
          </p:cNvPicPr>
          <p:nvPr/>
        </p:nvPicPr>
        <p:blipFill>
          <a:blip r:embed="rId3"/>
          <a:stretch>
            <a:fillRect/>
          </a:stretch>
        </p:blipFill>
        <p:spPr>
          <a:xfrm>
            <a:off x="2517275" y="5180405"/>
            <a:ext cx="4410075" cy="914400"/>
          </a:xfrm>
          <a:prstGeom prst="rect">
            <a:avLst/>
          </a:prstGeom>
        </p:spPr>
      </p:pic>
    </p:spTree>
    <p:extLst>
      <p:ext uri="{BB962C8B-B14F-4D97-AF65-F5344CB8AC3E}">
        <p14:creationId xmlns:p14="http://schemas.microsoft.com/office/powerpoint/2010/main" val="4633535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b="1" dirty="0" smtClean="0"/>
              <a:t>Outline</a:t>
            </a:r>
            <a:endParaRPr lang="zh-CN" altLang="en-US" sz="4000" b="1" dirty="0"/>
          </a:p>
        </p:txBody>
      </p:sp>
      <p:sp>
        <p:nvSpPr>
          <p:cNvPr id="3" name="内容占位符 2"/>
          <p:cNvSpPr>
            <a:spLocks noGrp="1"/>
          </p:cNvSpPr>
          <p:nvPr>
            <p:ph idx="1"/>
          </p:nvPr>
        </p:nvSpPr>
        <p:spPr/>
        <p:txBody>
          <a:bodyPr>
            <a:normAutofit/>
          </a:bodyPr>
          <a:lstStyle/>
          <a:p>
            <a:r>
              <a:rPr lang="en-US" altLang="zh-CN" sz="2400" b="1" dirty="0"/>
              <a:t>Introduction</a:t>
            </a:r>
          </a:p>
          <a:p>
            <a:endParaRPr lang="en-US" altLang="zh-CN" sz="2400" b="1" dirty="0"/>
          </a:p>
          <a:p>
            <a:r>
              <a:rPr lang="en-US" altLang="zh-CN" sz="2400" b="1" dirty="0">
                <a:solidFill>
                  <a:srgbClr val="FF0000"/>
                </a:solidFill>
              </a:rPr>
              <a:t>Analysis Model</a:t>
            </a:r>
          </a:p>
          <a:p>
            <a:endParaRPr lang="en-US" altLang="zh-CN" sz="2400" b="1" dirty="0" smtClean="0"/>
          </a:p>
          <a:p>
            <a:r>
              <a:rPr lang="en-US" altLang="zh-CN" sz="2400" b="1" dirty="0" smtClean="0"/>
              <a:t>Evaluation</a:t>
            </a:r>
          </a:p>
          <a:p>
            <a:endParaRPr lang="en-US" altLang="zh-CN" sz="2400" b="1" dirty="0"/>
          </a:p>
          <a:p>
            <a:r>
              <a:rPr lang="en-US" altLang="zh-CN" sz="2400" b="1" dirty="0" smtClean="0"/>
              <a:t>Conclusion</a:t>
            </a:r>
          </a:p>
        </p:txBody>
      </p:sp>
    </p:spTree>
    <p:extLst>
      <p:ext uri="{BB962C8B-B14F-4D97-AF65-F5344CB8AC3E}">
        <p14:creationId xmlns:p14="http://schemas.microsoft.com/office/powerpoint/2010/main" val="20709802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en-US" altLang="zh-CN" sz="2000" dirty="0" smtClean="0"/>
              <a:t>In order to simplify the scenario for the analysis, we assume that except the Gaussian noise there are no other interferential signals to affect RO’s oscillations.</a:t>
            </a:r>
          </a:p>
          <a:p>
            <a:endParaRPr lang="en-US" altLang="zh-CN" sz="2000" dirty="0" smtClean="0"/>
          </a:p>
          <a:p>
            <a:r>
              <a:rPr lang="en-US" altLang="zh-CN" sz="2000" dirty="0" smtClean="0"/>
              <a:t>In our model, there are two random variables:</a:t>
            </a:r>
          </a:p>
          <a:p>
            <a:pPr lvl="1">
              <a:buFont typeface="Wingdings" pitchFamily="2" charset="2"/>
              <a:buChar char="Ø"/>
            </a:pPr>
            <a:r>
              <a:rPr lang="en-US" altLang="zh-CN" sz="2000" dirty="0" smtClean="0"/>
              <a:t>Process variation</a:t>
            </a:r>
          </a:p>
          <a:p>
            <a:pPr lvl="1">
              <a:buFont typeface="Wingdings" pitchFamily="2" charset="2"/>
              <a:buChar char="Ø"/>
            </a:pPr>
            <a:r>
              <a:rPr lang="en-US" altLang="zh-CN" sz="2000" dirty="0" smtClean="0"/>
              <a:t>Gaussian noise</a:t>
            </a:r>
            <a:endParaRPr lang="en-US" altLang="zh-CN" sz="2000" dirty="0"/>
          </a:p>
        </p:txBody>
      </p:sp>
    </p:spTree>
    <p:extLst>
      <p:ext uri="{BB962C8B-B14F-4D97-AF65-F5344CB8AC3E}">
        <p14:creationId xmlns:p14="http://schemas.microsoft.com/office/powerpoint/2010/main" val="24082994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Oscillation model</a:t>
            </a:r>
            <a:endParaRPr lang="zh-CN" altLang="en-US" dirty="0"/>
          </a:p>
        </p:txBody>
      </p:sp>
      <p:sp>
        <p:nvSpPr>
          <p:cNvPr id="3" name="内容占位符 2"/>
          <p:cNvSpPr>
            <a:spLocks noGrp="1"/>
          </p:cNvSpPr>
          <p:nvPr>
            <p:ph idx="1"/>
          </p:nvPr>
        </p:nvSpPr>
        <p:spPr/>
        <p:txBody>
          <a:bodyPr/>
          <a:lstStyle/>
          <a:p>
            <a:pPr>
              <a:buFont typeface="Wingdings" pitchFamily="2" charset="2"/>
              <a:buChar char="ü"/>
            </a:pPr>
            <a:r>
              <a:rPr lang="en-US" altLang="zh-CN" sz="2000" dirty="0" smtClean="0"/>
              <a:t>The period of one ring oscillation between two rising edges is X</a:t>
            </a:r>
            <a:r>
              <a:rPr lang="en-US" altLang="zh-CN" sz="2000" baseline="-25000" dirty="0" smtClean="0"/>
              <a:t>k</a:t>
            </a:r>
            <a:r>
              <a:rPr lang="en-US" altLang="zh-CN" sz="2000" dirty="0" smtClean="0"/>
              <a:t>, which is affected by two parts:</a:t>
            </a:r>
          </a:p>
          <a:p>
            <a:pPr lvl="1">
              <a:buFont typeface="Wingdings" pitchFamily="2" charset="2"/>
              <a:buChar char="Ø"/>
            </a:pPr>
            <a:r>
              <a:rPr lang="en-US" altLang="zh-CN" sz="1800" dirty="0" smtClean="0"/>
              <a:t>Intrinsic manufacturing factor</a:t>
            </a:r>
          </a:p>
          <a:p>
            <a:pPr lvl="1">
              <a:buFont typeface="Wingdings" pitchFamily="2" charset="2"/>
              <a:buChar char="Ø"/>
            </a:pPr>
            <a:r>
              <a:rPr lang="en-US" altLang="zh-CN" sz="1800" dirty="0" smtClean="0"/>
              <a:t>Gaussian noise</a:t>
            </a:r>
            <a:endParaRPr lang="en-US" altLang="zh-CN" sz="2200" dirty="0"/>
          </a:p>
          <a:p>
            <a:pPr>
              <a:buFont typeface="Wingdings" pitchFamily="2" charset="2"/>
              <a:buChar char="ü"/>
            </a:pPr>
            <a:r>
              <a:rPr lang="en-US" altLang="zh-CN" sz="2000" dirty="0"/>
              <a:t>In CHES 2014, Ma et al</a:t>
            </a:r>
            <a:r>
              <a:rPr lang="en-US" altLang="zh-CN" sz="2000" dirty="0" smtClean="0"/>
              <a:t>. give an assumption that the </a:t>
            </a:r>
            <a:r>
              <a:rPr lang="en-US" altLang="zh-CN" sz="2000" dirty="0"/>
              <a:t>X</a:t>
            </a:r>
            <a:r>
              <a:rPr lang="en-US" altLang="zh-CN" sz="2000" baseline="-25000" dirty="0"/>
              <a:t>k</a:t>
            </a:r>
            <a:r>
              <a:rPr lang="en-US" altLang="zh-CN" sz="2000" dirty="0" smtClean="0"/>
              <a:t> is </a:t>
            </a:r>
            <a:r>
              <a:rPr lang="en-US" altLang="zh-CN" sz="2000" dirty="0" err="1" smtClean="0"/>
              <a:t>i.i.d</a:t>
            </a:r>
            <a:r>
              <a:rPr lang="en-US" altLang="zh-CN" sz="2000" dirty="0" smtClean="0"/>
              <a:t>.  The mean and variance of </a:t>
            </a:r>
            <a:r>
              <a:rPr lang="en-US" altLang="zh-CN" sz="2000" dirty="0"/>
              <a:t>X</a:t>
            </a:r>
            <a:r>
              <a:rPr lang="en-US" altLang="zh-CN" sz="2000" baseline="-25000" dirty="0"/>
              <a:t>k</a:t>
            </a:r>
            <a:r>
              <a:rPr lang="en-US" altLang="zh-CN" sz="2000" dirty="0" smtClean="0"/>
              <a:t> are denoted as μ and </a:t>
            </a:r>
            <a:r>
              <a:rPr lang="el-GR" altLang="zh-CN" sz="2000" dirty="0" smtClean="0"/>
              <a:t>σ</a:t>
            </a:r>
            <a:r>
              <a:rPr lang="en-US" altLang="zh-CN" sz="2000" dirty="0" smtClean="0"/>
              <a:t>2, and the variance constant r is defined as</a:t>
            </a:r>
            <a:r>
              <a:rPr lang="en-US" altLang="zh-CN" sz="2000" dirty="0"/>
              <a:t> </a:t>
            </a:r>
            <a:r>
              <a:rPr lang="en-US" altLang="zh-CN" sz="2000" dirty="0" smtClean="0"/>
              <a:t>follows.</a:t>
            </a:r>
          </a:p>
          <a:p>
            <a:pPr marL="457200" lvl="1" indent="0">
              <a:buNone/>
            </a:pPr>
            <a:endParaRPr lang="en-US" altLang="zh-CN" dirty="0" smtClean="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1840" y="5007085"/>
            <a:ext cx="4320480" cy="851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934703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en-US" altLang="zh-CN" dirty="0" smtClean="0"/>
          </a:p>
          <a:p>
            <a:endParaRPr lang="en-US" altLang="zh-CN" dirty="0"/>
          </a:p>
          <a:p>
            <a:endParaRPr lang="en-US" altLang="zh-CN" dirty="0" smtClean="0"/>
          </a:p>
          <a:p>
            <a:endParaRPr lang="en-US" altLang="zh-CN" dirty="0"/>
          </a:p>
          <a:p>
            <a:endParaRPr lang="en-US" altLang="zh-CN" dirty="0" smtClean="0"/>
          </a:p>
          <a:p>
            <a:endParaRPr lang="en-US" altLang="zh-CN" dirty="0"/>
          </a:p>
          <a:p>
            <a:r>
              <a:rPr lang="en-US" altLang="zh-CN" dirty="0" smtClean="0"/>
              <a:t>In a sampling interval S, </a:t>
            </a:r>
            <a:r>
              <a:rPr lang="en-US" altLang="zh-CN" dirty="0" err="1" smtClean="0"/>
              <a:t>ROa</a:t>
            </a:r>
            <a:r>
              <a:rPr lang="en-US" altLang="zh-CN" dirty="0" smtClean="0"/>
              <a:t> has k</a:t>
            </a:r>
            <a:r>
              <a:rPr lang="en-US" altLang="zh-CN" baseline="-25000" dirty="0" smtClean="0"/>
              <a:t>A</a:t>
            </a:r>
            <a:r>
              <a:rPr lang="en-US" altLang="zh-CN" dirty="0" smtClean="0"/>
              <a:t> periods</a:t>
            </a:r>
          </a:p>
          <a:p>
            <a:pPr marL="0" indent="0">
              <a:buNone/>
            </a:pPr>
            <a:r>
              <a:rPr lang="en-US" altLang="zh-CN" dirty="0"/>
              <a:t>	</a:t>
            </a:r>
            <a:r>
              <a:rPr lang="en-US" altLang="zh-CN" dirty="0" smtClean="0"/>
              <a:t>					    </a:t>
            </a:r>
            <a:r>
              <a:rPr lang="en-US" altLang="zh-CN" dirty="0" err="1" smtClean="0"/>
              <a:t>ROb</a:t>
            </a:r>
            <a:r>
              <a:rPr lang="en-US" altLang="zh-CN" dirty="0" smtClean="0"/>
              <a:t> has k</a:t>
            </a:r>
            <a:r>
              <a:rPr lang="en-US" altLang="zh-CN" baseline="-25000" dirty="0" smtClean="0"/>
              <a:t>B</a:t>
            </a:r>
            <a:r>
              <a:rPr lang="en-US" altLang="zh-CN" dirty="0" smtClean="0"/>
              <a:t> periods</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670" y="1412776"/>
            <a:ext cx="7172325" cy="284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07061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en-US" altLang="zh-CN" dirty="0" smtClean="0"/>
          </a:p>
          <a:p>
            <a:endParaRPr lang="en-US" altLang="zh-CN" dirty="0"/>
          </a:p>
          <a:p>
            <a:endParaRPr lang="en-US" altLang="zh-CN" dirty="0" smtClean="0"/>
          </a:p>
          <a:p>
            <a:r>
              <a:rPr lang="en-US" altLang="zh-CN" dirty="0" smtClean="0"/>
              <a:t>Let Ni = max{ k | Tk &lt; S } and Ni is the number of periods in sampling interval.</a:t>
            </a:r>
          </a:p>
          <a:p>
            <a:endParaRPr lang="en-US" altLang="zh-CN" dirty="0"/>
          </a:p>
          <a:p>
            <a:r>
              <a:rPr lang="en-US" altLang="zh-CN" dirty="0" smtClean="0"/>
              <a:t>The probability </a:t>
            </a:r>
            <a:r>
              <a:rPr lang="en-US" altLang="zh-CN" dirty="0" err="1" smtClean="0"/>
              <a:t>Prob</a:t>
            </a:r>
            <a:r>
              <a:rPr lang="en-US" altLang="zh-CN" dirty="0" smtClean="0"/>
              <a:t>(Ni = k) is calculated as follows.</a:t>
            </a:r>
          </a:p>
          <a:p>
            <a:pPr marL="0" indent="0">
              <a:buNone/>
            </a:pPr>
            <a:r>
              <a:rPr lang="en-US" altLang="zh-CN" dirty="0"/>
              <a:t>	</a:t>
            </a:r>
            <a:endParaRPr lang="en-US" altLang="zh-CN" dirty="0" smtClean="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1680" y="1360352"/>
            <a:ext cx="7002584" cy="2016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4497" y="4869160"/>
            <a:ext cx="6076950" cy="55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834810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a:xfrm>
            <a:off x="1942415" y="2133600"/>
            <a:ext cx="6591985" cy="4607768"/>
          </a:xfrm>
        </p:spPr>
        <p:txBody>
          <a:bodyPr>
            <a:normAutofit lnSpcReduction="10000"/>
          </a:bodyPr>
          <a:lstStyle/>
          <a:p>
            <a:r>
              <a:rPr lang="en-US" altLang="zh-CN" dirty="0" smtClean="0"/>
              <a:t>Based on the central-limit theorem</a:t>
            </a:r>
          </a:p>
          <a:p>
            <a:endParaRPr lang="en-US" altLang="zh-CN" dirty="0"/>
          </a:p>
          <a:p>
            <a:endParaRPr lang="en-US" altLang="zh-CN" dirty="0" smtClean="0"/>
          </a:p>
          <a:p>
            <a:endParaRPr lang="en-US" altLang="zh-CN" dirty="0"/>
          </a:p>
          <a:p>
            <a:r>
              <a:rPr lang="en-US" altLang="zh-CN" dirty="0" smtClean="0"/>
              <a:t>Then, we can get  </a:t>
            </a:r>
            <a:r>
              <a:rPr lang="en-US" altLang="zh-CN" dirty="0" err="1" smtClean="0"/>
              <a:t>Prob</a:t>
            </a:r>
            <a:r>
              <a:rPr lang="en-US" altLang="zh-CN" dirty="0" smtClean="0"/>
              <a:t> (Ni = k) as follows.</a:t>
            </a:r>
          </a:p>
          <a:p>
            <a:endParaRPr lang="en-US" altLang="zh-CN" dirty="0"/>
          </a:p>
          <a:p>
            <a:endParaRPr lang="en-US" altLang="zh-CN" dirty="0" smtClean="0"/>
          </a:p>
          <a:p>
            <a:endParaRPr lang="en-US" altLang="zh-CN" dirty="0"/>
          </a:p>
          <a:p>
            <a:endParaRPr lang="en-US" altLang="zh-CN" dirty="0" smtClean="0"/>
          </a:p>
          <a:p>
            <a:endParaRPr lang="en-US" altLang="zh-CN" dirty="0"/>
          </a:p>
          <a:p>
            <a:pPr marL="0" indent="0">
              <a:buNone/>
            </a:pPr>
            <a:r>
              <a:rPr lang="en-US" altLang="zh-CN" dirty="0" smtClean="0"/>
              <a:t>               Where v = S/μ</a:t>
            </a:r>
            <a:r>
              <a:rPr lang="en-US" altLang="zh-CN" dirty="0"/>
              <a:t>.</a:t>
            </a:r>
            <a:endParaRPr lang="en-US" altLang="zh-CN" dirty="0" smtClean="0"/>
          </a:p>
          <a:p>
            <a:pPr marL="0" indent="0">
              <a:buNone/>
            </a:pPr>
            <a:r>
              <a:rPr lang="en-US" altLang="zh-CN" dirty="0"/>
              <a:t>	</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3729" y="2636912"/>
            <a:ext cx="5328592" cy="1027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7525" y="3933056"/>
            <a:ext cx="3028950" cy="809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1"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44812" y="4581128"/>
            <a:ext cx="5686425" cy="1162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107806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b="1" dirty="0" smtClean="0"/>
              <a:t>Outline</a:t>
            </a:r>
            <a:endParaRPr lang="zh-CN" altLang="en-US" sz="4000" b="1" dirty="0"/>
          </a:p>
        </p:txBody>
      </p:sp>
      <p:sp>
        <p:nvSpPr>
          <p:cNvPr id="3" name="内容占位符 2"/>
          <p:cNvSpPr>
            <a:spLocks noGrp="1"/>
          </p:cNvSpPr>
          <p:nvPr>
            <p:ph idx="1"/>
          </p:nvPr>
        </p:nvSpPr>
        <p:spPr/>
        <p:txBody>
          <a:bodyPr>
            <a:normAutofit/>
          </a:bodyPr>
          <a:lstStyle/>
          <a:p>
            <a:r>
              <a:rPr lang="en-US" altLang="zh-CN" sz="2400" b="1" dirty="0" smtClean="0"/>
              <a:t>Introduction</a:t>
            </a:r>
          </a:p>
          <a:p>
            <a:endParaRPr lang="en-US" altLang="zh-CN" sz="2400" b="1" dirty="0"/>
          </a:p>
          <a:p>
            <a:r>
              <a:rPr lang="en-US" altLang="zh-CN" sz="2400" b="1" dirty="0" smtClean="0"/>
              <a:t>Analysis Model</a:t>
            </a:r>
          </a:p>
          <a:p>
            <a:endParaRPr lang="en-US" altLang="zh-CN" sz="2400" b="1" dirty="0" smtClean="0"/>
          </a:p>
          <a:p>
            <a:r>
              <a:rPr lang="en-US" altLang="zh-CN" sz="2400" b="1" dirty="0" smtClean="0"/>
              <a:t>Experiments</a:t>
            </a:r>
          </a:p>
          <a:p>
            <a:endParaRPr lang="en-US" altLang="zh-CN" sz="2400" b="1" dirty="0"/>
          </a:p>
          <a:p>
            <a:r>
              <a:rPr lang="en-US" altLang="zh-CN" sz="2400" b="1" dirty="0" smtClean="0"/>
              <a:t>Conclusion</a:t>
            </a:r>
          </a:p>
        </p:txBody>
      </p:sp>
    </p:spTree>
    <p:extLst>
      <p:ext uri="{BB962C8B-B14F-4D97-AF65-F5344CB8AC3E}">
        <p14:creationId xmlns:p14="http://schemas.microsoft.com/office/powerpoint/2010/main" val="41992699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sz="2000" dirty="0"/>
              <a:t>In J.Cryptol.2011, </a:t>
            </a:r>
            <a:r>
              <a:rPr lang="en-US" altLang="zh-CN" sz="2000" dirty="0" err="1"/>
              <a:t>Maiti</a:t>
            </a:r>
            <a:r>
              <a:rPr lang="en-US" altLang="zh-CN" sz="2000" dirty="0"/>
              <a:t> et al. give a model to describe the delay of ring oscillators.</a:t>
            </a:r>
          </a:p>
          <a:p>
            <a:endParaRPr lang="en-US" altLang="zh-CN" dirty="0" smtClean="0"/>
          </a:p>
          <a:p>
            <a:pPr marL="0" indent="0">
              <a:buNone/>
            </a:pPr>
            <a:endParaRPr lang="en-US" altLang="zh-CN" dirty="0" smtClean="0"/>
          </a:p>
          <a:p>
            <a:pPr marL="0" indent="0">
              <a:buNone/>
            </a:pPr>
            <a:endParaRPr lang="en-US" altLang="zh-CN" dirty="0" smtClean="0"/>
          </a:p>
          <a:p>
            <a:r>
              <a:rPr lang="en-US" altLang="zh-CN" dirty="0" smtClean="0"/>
              <a:t>If the process variation is that </a:t>
            </a:r>
            <a:r>
              <a:rPr lang="en-US" altLang="zh-CN" dirty="0" err="1" smtClean="0"/>
              <a:t>μA</a:t>
            </a:r>
            <a:r>
              <a:rPr lang="en-US" altLang="zh-CN" dirty="0" smtClean="0"/>
              <a:t> &gt; </a:t>
            </a:r>
            <a:r>
              <a:rPr lang="en-US" altLang="zh-CN" dirty="0" err="1" smtClean="0"/>
              <a:t>μB</a:t>
            </a:r>
            <a:r>
              <a:rPr lang="en-US" altLang="zh-CN" dirty="0"/>
              <a:t> </a:t>
            </a:r>
            <a:r>
              <a:rPr lang="en-US" altLang="zh-CN" dirty="0" smtClean="0"/>
              <a:t>and there is no noise influence, the one-bit response from </a:t>
            </a:r>
            <a:r>
              <a:rPr lang="en-US" altLang="zh-CN" dirty="0" err="1" smtClean="0"/>
              <a:t>ROa</a:t>
            </a:r>
            <a:r>
              <a:rPr lang="en-US" altLang="zh-CN" dirty="0" smtClean="0"/>
              <a:t> and </a:t>
            </a:r>
            <a:r>
              <a:rPr lang="en-US" altLang="zh-CN" dirty="0" err="1" smtClean="0"/>
              <a:t>ROb</a:t>
            </a:r>
            <a:r>
              <a:rPr lang="en-US" altLang="zh-CN" dirty="0" smtClean="0"/>
              <a:t> is stable.  However, the cumulative influence of noise may be larger than that of the process variation.</a:t>
            </a:r>
          </a:p>
          <a:p>
            <a:pPr marL="0" indent="0">
              <a:buNone/>
            </a:pPr>
            <a:endParaRPr lang="zh-CN" altLang="en-US" dirty="0"/>
          </a:p>
        </p:txBody>
      </p:sp>
      <p:pic>
        <p:nvPicPr>
          <p:cNvPr id="4" name="图片 3"/>
          <p:cNvPicPr>
            <a:picLocks noChangeAspect="1"/>
          </p:cNvPicPr>
          <p:nvPr/>
        </p:nvPicPr>
        <p:blipFill>
          <a:blip r:embed="rId3"/>
          <a:stretch>
            <a:fillRect/>
          </a:stretch>
        </p:blipFill>
        <p:spPr>
          <a:xfrm>
            <a:off x="2670464" y="2914996"/>
            <a:ext cx="4445231" cy="493222"/>
          </a:xfrm>
          <a:prstGeom prst="rect">
            <a:avLst/>
          </a:prstGeom>
        </p:spPr>
      </p:pic>
    </p:spTree>
    <p:extLst>
      <p:ext uri="{BB962C8B-B14F-4D97-AF65-F5344CB8AC3E}">
        <p14:creationId xmlns:p14="http://schemas.microsoft.com/office/powerpoint/2010/main" val="23752242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sz="2000" dirty="0" smtClean="0"/>
              <a:t>The bit error probability can be denoted as Prob</a:t>
            </a:r>
            <a:r>
              <a:rPr lang="en-US" altLang="zh-CN" sz="2000" baseline="-25000" dirty="0" smtClean="0"/>
              <a:t>error</a:t>
            </a:r>
            <a:r>
              <a:rPr lang="en-US" altLang="zh-CN" sz="2000" dirty="0" smtClean="0"/>
              <a:t>.</a:t>
            </a:r>
          </a:p>
          <a:p>
            <a:endParaRPr lang="en-US" altLang="zh-CN" dirty="0"/>
          </a:p>
          <a:p>
            <a:endParaRPr lang="en-US" altLang="zh-CN" dirty="0" smtClean="0"/>
          </a:p>
          <a:p>
            <a:pPr lvl="2">
              <a:buFont typeface="Wingdings" pitchFamily="2" charset="2"/>
              <a:buChar char="Ø"/>
            </a:pPr>
            <a:r>
              <a:rPr lang="en-US" altLang="zh-CN" sz="1800" dirty="0"/>
              <a:t>k</a:t>
            </a:r>
            <a:r>
              <a:rPr lang="en-US" altLang="zh-CN" sz="1800" baseline="-25000" dirty="0" smtClean="0"/>
              <a:t>a</a:t>
            </a:r>
            <a:r>
              <a:rPr lang="en-US" altLang="zh-CN" sz="1800" dirty="0" smtClean="0"/>
              <a:t> and k</a:t>
            </a:r>
            <a:r>
              <a:rPr lang="en-US" altLang="zh-CN" sz="1800" baseline="-25000" dirty="0" smtClean="0"/>
              <a:t>b</a:t>
            </a:r>
            <a:r>
              <a:rPr lang="en-US" altLang="zh-CN" sz="1800" dirty="0" smtClean="0"/>
              <a:t> are denoted as the measured counting values in a sampling interval.  </a:t>
            </a:r>
            <a:endParaRPr lang="en-US" altLang="zh-CN" sz="1800" dirty="0"/>
          </a:p>
          <a:p>
            <a:endParaRPr lang="en-US" altLang="zh-CN" dirty="0" smtClean="0"/>
          </a:p>
          <a:p>
            <a:r>
              <a:rPr lang="en-US" altLang="zh-CN" dirty="0" smtClean="0"/>
              <a:t>First, we calculate the probability </a:t>
            </a:r>
            <a:r>
              <a:rPr lang="en-US" altLang="zh-CN" dirty="0" err="1" smtClean="0"/>
              <a:t>Prob</a:t>
            </a:r>
            <a:r>
              <a:rPr lang="en-US" altLang="zh-CN" dirty="0" smtClean="0"/>
              <a:t>( ka &gt; kb).</a:t>
            </a:r>
          </a:p>
          <a:p>
            <a:pPr marL="0" indent="0">
              <a:buNone/>
            </a:pPr>
            <a:r>
              <a:rPr lang="en-US" altLang="zh-CN" dirty="0"/>
              <a:t>	</a:t>
            </a:r>
            <a:endParaRPr lang="en-US" altLang="zh-CN" dirty="0" smtClean="0"/>
          </a:p>
          <a:p>
            <a:endParaRPr lang="en-US" altLang="zh-CN" dirty="0"/>
          </a:p>
          <a:p>
            <a:pPr marL="0" indent="0">
              <a:buNone/>
            </a:pPr>
            <a:endParaRPr lang="en-US" altLang="zh-CN" dirty="0" smtClean="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58732" y="2960136"/>
            <a:ext cx="5121183" cy="625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95736" y="5187899"/>
            <a:ext cx="6048672" cy="8166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86673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1942415" y="1196752"/>
            <a:ext cx="6591985" cy="4714470"/>
          </a:xfrm>
        </p:spPr>
        <p:txBody>
          <a:bodyPr/>
          <a:lstStyle/>
          <a:p>
            <a:endParaRPr lang="en-US" altLang="zh-CN" dirty="0" smtClean="0"/>
          </a:p>
          <a:p>
            <a:endParaRPr lang="en-US" altLang="zh-CN" dirty="0"/>
          </a:p>
          <a:p>
            <a:endParaRPr lang="en-US" altLang="zh-CN" dirty="0" smtClean="0"/>
          </a:p>
          <a:p>
            <a:endParaRPr lang="en-US" altLang="zh-CN" dirty="0"/>
          </a:p>
          <a:p>
            <a:pPr marL="0" indent="0">
              <a:buNone/>
            </a:pPr>
            <a:endParaRPr lang="en-US" altLang="zh-CN" dirty="0"/>
          </a:p>
          <a:p>
            <a:pPr marL="0" indent="0">
              <a:buNone/>
            </a:pPr>
            <a:endParaRPr lang="en-US" altLang="zh-CN" dirty="0"/>
          </a:p>
          <a:p>
            <a:r>
              <a:rPr lang="en-US" altLang="zh-CN" dirty="0" smtClean="0"/>
              <a:t>Then Calculate the </a:t>
            </a:r>
            <a:r>
              <a:rPr lang="en-US" altLang="zh-CN" dirty="0" err="1" smtClean="0"/>
              <a:t>Prob</a:t>
            </a:r>
            <a:r>
              <a:rPr lang="en-US" altLang="zh-CN" dirty="0" smtClean="0"/>
              <a:t> ( ka &gt; kb )</a:t>
            </a:r>
          </a:p>
          <a:p>
            <a:pPr marL="0" indent="0">
              <a:buNone/>
            </a:pPr>
            <a:r>
              <a:rPr lang="en-US" altLang="zh-CN" dirty="0"/>
              <a:t>	</a:t>
            </a:r>
            <a:endParaRPr lang="zh-CN" altLang="en-US"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7704" y="713984"/>
            <a:ext cx="6480720" cy="18578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21436" y="2571863"/>
            <a:ext cx="5653255" cy="857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63888" y="3879825"/>
            <a:ext cx="2484276" cy="701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1525" y="4346327"/>
            <a:ext cx="8372475" cy="1095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1"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85912" y="5282431"/>
            <a:ext cx="6743700" cy="160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794407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err="1" smtClean="0"/>
              <a:t>Prob</a:t>
            </a:r>
            <a:r>
              <a:rPr lang="en-US" altLang="zh-CN" dirty="0" smtClean="0"/>
              <a:t>( ka &gt; kb  | μ</a:t>
            </a:r>
            <a:r>
              <a:rPr lang="zh-CN" altLang="en-US" dirty="0" smtClean="0"/>
              <a:t>ａ＞</a:t>
            </a:r>
            <a:r>
              <a:rPr lang="en-US" altLang="zh-CN" dirty="0" smtClean="0"/>
              <a:t>μ</a:t>
            </a:r>
            <a:r>
              <a:rPr lang="zh-CN" altLang="en-US" dirty="0" smtClean="0"/>
              <a:t>ｂ</a:t>
            </a:r>
            <a:r>
              <a:rPr lang="en-US" altLang="zh-CN" dirty="0" smtClean="0"/>
              <a:t>) +  </a:t>
            </a:r>
            <a:r>
              <a:rPr lang="en-US" altLang="zh-CN" dirty="0" err="1" smtClean="0"/>
              <a:t>Prob</a:t>
            </a:r>
            <a:r>
              <a:rPr lang="en-US" altLang="zh-CN" dirty="0"/>
              <a:t>( ka </a:t>
            </a:r>
            <a:r>
              <a:rPr lang="zh-CN" altLang="en-US" dirty="0" smtClean="0"/>
              <a:t>＜</a:t>
            </a:r>
            <a:r>
              <a:rPr lang="en-US" altLang="zh-CN" dirty="0" smtClean="0"/>
              <a:t> </a:t>
            </a:r>
            <a:r>
              <a:rPr lang="en-US" altLang="zh-CN" dirty="0"/>
              <a:t>kb </a:t>
            </a:r>
            <a:r>
              <a:rPr lang="en-US" altLang="zh-CN" dirty="0" smtClean="0"/>
              <a:t>| μ</a:t>
            </a:r>
            <a:r>
              <a:rPr lang="zh-CN" altLang="en-US" dirty="0" smtClean="0"/>
              <a:t>ａ＜</a:t>
            </a:r>
            <a:r>
              <a:rPr lang="en-US" altLang="zh-CN" dirty="0" smtClean="0"/>
              <a:t>μ</a:t>
            </a:r>
            <a:r>
              <a:rPr lang="zh-CN" altLang="en-US" dirty="0"/>
              <a:t>ｂ</a:t>
            </a:r>
            <a:r>
              <a:rPr lang="en-US" altLang="zh-CN" dirty="0" smtClean="0"/>
              <a:t>)</a:t>
            </a:r>
          </a:p>
          <a:p>
            <a:pPr marL="0" indent="0">
              <a:buNone/>
            </a:pPr>
            <a:r>
              <a:rPr lang="en-US" altLang="zh-CN" dirty="0" smtClean="0"/>
              <a:t>	          to estimate the bit error probability</a:t>
            </a:r>
            <a:endParaRPr lang="en-US" altLang="zh-CN" dirty="0"/>
          </a:p>
          <a:p>
            <a:endParaRPr lang="en-US" altLang="zh-CN" dirty="0" smtClean="0"/>
          </a:p>
          <a:p>
            <a:r>
              <a:rPr lang="en-US" altLang="zh-CN" dirty="0" smtClean="0"/>
              <a:t>Assume the process variation distribution is a normal distribution with the probability density function.</a:t>
            </a:r>
          </a:p>
          <a:p>
            <a:endParaRPr lang="en-US" altLang="zh-CN" dirty="0"/>
          </a:p>
          <a:p>
            <a:endParaRPr lang="en-US" altLang="zh-CN" dirty="0" smtClean="0"/>
          </a:p>
          <a:p>
            <a:endParaRPr lang="en-US" altLang="zh-CN" dirty="0"/>
          </a:p>
          <a:p>
            <a:r>
              <a:rPr lang="en-US" altLang="zh-CN" dirty="0" smtClean="0"/>
              <a:t>That’s to say, for m ROs,</a:t>
            </a:r>
            <a:endParaRPr lang="en-US" altLang="zh-CN" dirty="0"/>
          </a:p>
          <a:p>
            <a:endParaRPr lang="zh-CN" altLang="en-US"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784" y="4077072"/>
            <a:ext cx="4968552" cy="10877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760" y="5655071"/>
            <a:ext cx="5616624" cy="798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39905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en-US" altLang="zh-CN" dirty="0" smtClean="0"/>
          </a:p>
          <a:p>
            <a:endParaRPr lang="en-US" altLang="zh-CN" dirty="0"/>
          </a:p>
          <a:p>
            <a:endParaRPr lang="en-US" altLang="zh-CN" dirty="0" smtClean="0"/>
          </a:p>
          <a:p>
            <a:endParaRPr lang="en-US" altLang="zh-CN" dirty="0" smtClean="0"/>
          </a:p>
          <a:p>
            <a:pPr>
              <a:buFont typeface="Wingdings" pitchFamily="2" charset="2"/>
              <a:buChar char="Ø"/>
            </a:pPr>
            <a:r>
              <a:rPr lang="en-US" altLang="zh-CN" dirty="0" smtClean="0"/>
              <a:t>The sampling interval S</a:t>
            </a:r>
          </a:p>
          <a:p>
            <a:pPr>
              <a:buFont typeface="Wingdings" pitchFamily="2" charset="2"/>
              <a:buChar char="Ø"/>
            </a:pPr>
            <a:r>
              <a:rPr lang="en-US" altLang="zh-CN" dirty="0" smtClean="0"/>
              <a:t>RO PUF’s variance constant r</a:t>
            </a:r>
          </a:p>
          <a:p>
            <a:pPr>
              <a:buFont typeface="Wingdings" pitchFamily="2" charset="2"/>
              <a:buChar char="Ø"/>
            </a:pPr>
            <a:r>
              <a:rPr lang="en-US" altLang="zh-CN" dirty="0" smtClean="0"/>
              <a:t>The probability density function </a:t>
            </a:r>
            <a:r>
              <a:rPr lang="en-US" altLang="zh-CN" dirty="0" err="1" smtClean="0"/>
              <a:t>fPV</a:t>
            </a:r>
            <a:r>
              <a:rPr lang="en-US" altLang="zh-CN" dirty="0" smtClean="0"/>
              <a:t>(x)</a:t>
            </a:r>
            <a:endParaRPr lang="zh-CN" altLang="en-US" dirty="0"/>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7824" y="620688"/>
            <a:ext cx="3949664" cy="8400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608" y="1460729"/>
            <a:ext cx="7743825" cy="90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6"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81695" y="2365604"/>
            <a:ext cx="786765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92634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b="1" dirty="0" smtClean="0"/>
              <a:t>Outline</a:t>
            </a:r>
            <a:endParaRPr lang="zh-CN" altLang="en-US" sz="4000" b="1" dirty="0"/>
          </a:p>
        </p:txBody>
      </p:sp>
      <p:sp>
        <p:nvSpPr>
          <p:cNvPr id="3" name="内容占位符 2"/>
          <p:cNvSpPr>
            <a:spLocks noGrp="1"/>
          </p:cNvSpPr>
          <p:nvPr>
            <p:ph idx="1"/>
          </p:nvPr>
        </p:nvSpPr>
        <p:spPr/>
        <p:txBody>
          <a:bodyPr>
            <a:normAutofit/>
          </a:bodyPr>
          <a:lstStyle/>
          <a:p>
            <a:r>
              <a:rPr lang="en-US" altLang="zh-CN" sz="2400" b="1" dirty="0"/>
              <a:t>Introduction</a:t>
            </a:r>
          </a:p>
          <a:p>
            <a:endParaRPr lang="en-US" altLang="zh-CN" sz="2400" b="1" dirty="0"/>
          </a:p>
          <a:p>
            <a:r>
              <a:rPr lang="en-US" altLang="zh-CN" sz="2400" b="1" dirty="0"/>
              <a:t>Analysis Model</a:t>
            </a:r>
          </a:p>
          <a:p>
            <a:endParaRPr lang="en-US" altLang="zh-CN" sz="2400" b="1" dirty="0" smtClean="0"/>
          </a:p>
          <a:p>
            <a:r>
              <a:rPr lang="en-US" altLang="zh-CN" sz="2400" b="1" dirty="0" smtClean="0">
                <a:solidFill>
                  <a:srgbClr val="FF0000"/>
                </a:solidFill>
              </a:rPr>
              <a:t>Experiments</a:t>
            </a:r>
            <a:endParaRPr lang="en-US" altLang="zh-CN" sz="2400" b="1" dirty="0">
              <a:solidFill>
                <a:srgbClr val="FF0000"/>
              </a:solidFill>
            </a:endParaRPr>
          </a:p>
          <a:p>
            <a:endParaRPr lang="en-US" altLang="zh-CN" sz="2400" b="1" dirty="0"/>
          </a:p>
          <a:p>
            <a:r>
              <a:rPr lang="en-US" altLang="zh-CN" sz="2400" b="1" dirty="0" smtClean="0"/>
              <a:t>Conclusion</a:t>
            </a:r>
          </a:p>
        </p:txBody>
      </p:sp>
    </p:spTree>
    <p:extLst>
      <p:ext uri="{BB962C8B-B14F-4D97-AF65-F5344CB8AC3E}">
        <p14:creationId xmlns:p14="http://schemas.microsoft.com/office/powerpoint/2010/main" val="34055862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sz="2800" dirty="0"/>
          </a:p>
        </p:txBody>
      </p:sp>
      <p:sp>
        <p:nvSpPr>
          <p:cNvPr id="3" name="内容占位符 2"/>
          <p:cNvSpPr>
            <a:spLocks noGrp="1"/>
          </p:cNvSpPr>
          <p:nvPr>
            <p:ph idx="1"/>
          </p:nvPr>
        </p:nvSpPr>
        <p:spPr/>
        <p:txBody>
          <a:bodyPr/>
          <a:lstStyle/>
          <a:p>
            <a:endParaRPr lang="zh-CN" altLang="en-US" dirty="0"/>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7704" y="692696"/>
            <a:ext cx="6120680" cy="5361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062928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2800" dirty="0" smtClean="0"/>
              <a:t>Parameters Extraction</a:t>
            </a:r>
            <a:endParaRPr lang="zh-CN" altLang="en-US" sz="2800" dirty="0"/>
          </a:p>
        </p:txBody>
      </p:sp>
      <p:sp>
        <p:nvSpPr>
          <p:cNvPr id="3" name="内容占位符 2"/>
          <p:cNvSpPr>
            <a:spLocks noGrp="1"/>
          </p:cNvSpPr>
          <p:nvPr>
            <p:ph idx="1"/>
          </p:nvPr>
        </p:nvSpPr>
        <p:spPr/>
        <p:txBody>
          <a:bodyPr/>
          <a:lstStyle/>
          <a:p>
            <a:r>
              <a:rPr lang="en-US" altLang="zh-CN" sz="2400" dirty="0" smtClean="0"/>
              <a:t>To extract the parameter of </a:t>
            </a:r>
            <a:r>
              <a:rPr lang="en-US" altLang="zh-CN" sz="2400" dirty="0" smtClean="0">
                <a:solidFill>
                  <a:srgbClr val="FF0000"/>
                </a:solidFill>
              </a:rPr>
              <a:t>process variation</a:t>
            </a:r>
            <a:endParaRPr lang="en-US" altLang="zh-CN" dirty="0" smtClean="0">
              <a:solidFill>
                <a:srgbClr val="FF0000"/>
              </a:solidFill>
            </a:endParaRPr>
          </a:p>
          <a:p>
            <a:pPr>
              <a:buFont typeface="Wingdings" pitchFamily="2" charset="2"/>
              <a:buChar char="Ø"/>
            </a:pPr>
            <a:r>
              <a:rPr lang="en-US" altLang="zh-CN" sz="2000" dirty="0" smtClean="0"/>
              <a:t>When the crystal oscillator has </a:t>
            </a:r>
            <a:r>
              <a:rPr lang="en-US" altLang="zh-CN" sz="2000" dirty="0" err="1" smtClean="0"/>
              <a:t>Nco</a:t>
            </a:r>
            <a:r>
              <a:rPr lang="en-US" altLang="zh-CN" sz="2000" dirty="0" smtClean="0"/>
              <a:t> oscillations, record the counters that driven by all the ROs.</a:t>
            </a:r>
            <a:endParaRPr lang="en-US" altLang="zh-CN" dirty="0"/>
          </a:p>
          <a:p>
            <a:r>
              <a:rPr lang="en-US" altLang="zh-CN" sz="2400" dirty="0"/>
              <a:t>To extract the </a:t>
            </a:r>
            <a:r>
              <a:rPr lang="en-US" altLang="zh-CN" sz="2400" dirty="0">
                <a:solidFill>
                  <a:srgbClr val="FF0000"/>
                </a:solidFill>
              </a:rPr>
              <a:t>variance constant </a:t>
            </a:r>
            <a:r>
              <a:rPr lang="en-US" altLang="zh-CN" sz="2400" dirty="0" smtClean="0">
                <a:solidFill>
                  <a:srgbClr val="FF0000"/>
                </a:solidFill>
              </a:rPr>
              <a:t> r</a:t>
            </a:r>
          </a:p>
          <a:p>
            <a:pPr>
              <a:buFont typeface="Wingdings" pitchFamily="2" charset="2"/>
              <a:buChar char="Ø"/>
            </a:pPr>
            <a:r>
              <a:rPr lang="en-US" altLang="zh-CN" sz="2000" dirty="0" smtClean="0"/>
              <a:t>When the RO has N oscillations, record the counter of the crystal oscillator’s oscillation. </a:t>
            </a:r>
            <a:endParaRPr lang="en-US" altLang="zh-CN" sz="2000" dirty="0"/>
          </a:p>
        </p:txBody>
      </p:sp>
    </p:spTree>
    <p:extLst>
      <p:ext uri="{BB962C8B-B14F-4D97-AF65-F5344CB8AC3E}">
        <p14:creationId xmlns:p14="http://schemas.microsoft.com/office/powerpoint/2010/main" val="32986442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en-US" altLang="zh-CN" sz="2000" dirty="0" smtClean="0"/>
              <a:t>For one RO, its oscillation period is a normal distribution.</a:t>
            </a:r>
          </a:p>
          <a:p>
            <a:endParaRPr lang="en-US" altLang="zh-CN" sz="2000" dirty="0"/>
          </a:p>
          <a:p>
            <a:r>
              <a:rPr lang="en-US" altLang="zh-CN" sz="2000" dirty="0" smtClean="0"/>
              <a:t>Every oscillation period is </a:t>
            </a:r>
            <a:r>
              <a:rPr lang="en-US" altLang="zh-CN" sz="2000" dirty="0" err="1" smtClean="0"/>
              <a:t>i.i.d</a:t>
            </a:r>
            <a:r>
              <a:rPr lang="en-US" altLang="zh-CN" sz="2000" dirty="0" smtClean="0"/>
              <a:t>.. In sampling interval S0, there are       oscillations and the sum’s distribution is  </a:t>
            </a:r>
            <a:endParaRPr lang="zh-CN" altLang="en-US" sz="2000" dirty="0"/>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3968" y="2585425"/>
            <a:ext cx="1440160" cy="4692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3"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83968" y="4293097"/>
            <a:ext cx="2099494" cy="4774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4"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36262" y="3645024"/>
            <a:ext cx="427826" cy="482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5"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06488" y="5083516"/>
            <a:ext cx="1526453" cy="793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7"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15816" y="5171281"/>
            <a:ext cx="6010275" cy="56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75569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7704" y="2060848"/>
            <a:ext cx="6637926" cy="298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160806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b="1" dirty="0" smtClean="0"/>
              <a:t>Outline</a:t>
            </a:r>
            <a:endParaRPr lang="zh-CN" altLang="en-US" sz="4000" b="1" dirty="0"/>
          </a:p>
        </p:txBody>
      </p:sp>
      <p:sp>
        <p:nvSpPr>
          <p:cNvPr id="3" name="内容占位符 2"/>
          <p:cNvSpPr>
            <a:spLocks noGrp="1"/>
          </p:cNvSpPr>
          <p:nvPr>
            <p:ph idx="1"/>
          </p:nvPr>
        </p:nvSpPr>
        <p:spPr/>
        <p:txBody>
          <a:bodyPr>
            <a:normAutofit/>
          </a:bodyPr>
          <a:lstStyle/>
          <a:p>
            <a:r>
              <a:rPr lang="en-US" altLang="zh-CN" sz="2400" b="1" dirty="0" smtClean="0">
                <a:solidFill>
                  <a:srgbClr val="FF0000"/>
                </a:solidFill>
              </a:rPr>
              <a:t>Introduction</a:t>
            </a:r>
          </a:p>
          <a:p>
            <a:endParaRPr lang="en-US" altLang="zh-CN" sz="2400" b="1" dirty="0"/>
          </a:p>
          <a:p>
            <a:r>
              <a:rPr lang="en-US" altLang="zh-CN" sz="2400" b="1" dirty="0"/>
              <a:t>Analysis Model</a:t>
            </a:r>
          </a:p>
          <a:p>
            <a:endParaRPr lang="en-US" altLang="zh-CN" sz="2400" b="1" dirty="0" smtClean="0"/>
          </a:p>
          <a:p>
            <a:r>
              <a:rPr lang="en-US" altLang="zh-CN" sz="2400" b="1" dirty="0" smtClean="0"/>
              <a:t>Experiments</a:t>
            </a:r>
          </a:p>
          <a:p>
            <a:endParaRPr lang="en-US" altLang="zh-CN" sz="2400" b="1" dirty="0"/>
          </a:p>
          <a:p>
            <a:r>
              <a:rPr lang="en-US" altLang="zh-CN" sz="2400" b="1" dirty="0" smtClean="0"/>
              <a:t>Conclusion</a:t>
            </a:r>
          </a:p>
        </p:txBody>
      </p:sp>
    </p:spTree>
    <p:extLst>
      <p:ext uri="{BB962C8B-B14F-4D97-AF65-F5344CB8AC3E}">
        <p14:creationId xmlns:p14="http://schemas.microsoft.com/office/powerpoint/2010/main" val="32271702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en-US" altLang="zh-CN" sz="2000" dirty="0" smtClean="0"/>
              <a:t>For one RO, when it has N oscillation, record the counter of the crystal oscillator’s oscillation and repeat this operation 1000 times.</a:t>
            </a:r>
          </a:p>
          <a:p>
            <a:r>
              <a:rPr lang="en-US" altLang="zh-CN" sz="2000" dirty="0" smtClean="0"/>
              <a:t>The variance constant  r =  σ</a:t>
            </a:r>
            <a:r>
              <a:rPr lang="en-US" altLang="zh-CN" sz="2000" baseline="30000" dirty="0" smtClean="0"/>
              <a:t>2</a:t>
            </a:r>
            <a:r>
              <a:rPr lang="en-US" altLang="zh-CN" sz="2000" dirty="0" smtClean="0"/>
              <a:t>/μ</a:t>
            </a:r>
          </a:p>
          <a:p>
            <a:endParaRPr lang="en-US" altLang="zh-CN" sz="2000" dirty="0" smtClean="0"/>
          </a:p>
          <a:p>
            <a:pPr>
              <a:buFont typeface="Wingdings" pitchFamily="2" charset="2"/>
              <a:buChar char="ü"/>
            </a:pPr>
            <a:r>
              <a:rPr lang="en-US" altLang="zh-CN" sz="2000" dirty="0" smtClean="0"/>
              <a:t>For multiple ROs, regard the average variance constant for the model calculation.</a:t>
            </a:r>
            <a:r>
              <a:rPr lang="zh-CN" altLang="en-US" sz="2000" dirty="0" smtClean="0"/>
              <a:t> </a:t>
            </a:r>
            <a:endParaRPr lang="en-US" altLang="zh-CN" sz="2000" dirty="0"/>
          </a:p>
        </p:txBody>
      </p:sp>
    </p:spTree>
    <p:extLst>
      <p:ext uri="{BB962C8B-B14F-4D97-AF65-F5344CB8AC3E}">
        <p14:creationId xmlns:p14="http://schemas.microsoft.com/office/powerpoint/2010/main" val="4838283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2800" dirty="0" smtClean="0"/>
              <a:t>Model calculation </a:t>
            </a:r>
            <a:endParaRPr lang="zh-CN" altLang="en-US" sz="2800" dirty="0"/>
          </a:p>
        </p:txBody>
      </p:sp>
      <p:sp>
        <p:nvSpPr>
          <p:cNvPr id="3" name="内容占位符 2"/>
          <p:cNvSpPr>
            <a:spLocks noGrp="1"/>
          </p:cNvSpPr>
          <p:nvPr>
            <p:ph idx="1"/>
          </p:nvPr>
        </p:nvSpPr>
        <p:spPr>
          <a:xfrm>
            <a:off x="1942415" y="1196752"/>
            <a:ext cx="6591985" cy="4714470"/>
          </a:xfrm>
        </p:spPr>
        <p:txBody>
          <a:bodyPr/>
          <a:lstStyle/>
          <a:p>
            <a:r>
              <a:rPr lang="en-US" altLang="zh-CN" sz="2800" b="1" dirty="0" smtClean="0"/>
              <a:t>1.</a:t>
            </a:r>
          </a:p>
          <a:p>
            <a:endParaRPr lang="en-US" altLang="zh-CN" sz="2800" b="1" dirty="0"/>
          </a:p>
          <a:p>
            <a:endParaRPr lang="en-US" altLang="zh-CN" dirty="0" smtClean="0"/>
          </a:p>
          <a:p>
            <a:endParaRPr lang="en-US" altLang="zh-CN" dirty="0" smtClean="0"/>
          </a:p>
          <a:p>
            <a:pPr marL="0" indent="0">
              <a:buNone/>
            </a:pPr>
            <a:endParaRPr lang="en-US" altLang="zh-CN" dirty="0" smtClean="0"/>
          </a:p>
          <a:p>
            <a:endParaRPr lang="en-US" altLang="zh-CN" dirty="0"/>
          </a:p>
          <a:p>
            <a:r>
              <a:rPr lang="en-US" altLang="zh-CN" sz="2800" b="1" dirty="0" smtClean="0"/>
              <a:t>2.</a:t>
            </a:r>
          </a:p>
          <a:p>
            <a:endParaRPr lang="zh-CN" alt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3808" y="1196752"/>
            <a:ext cx="3949664" cy="8400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2" y="1844824"/>
            <a:ext cx="7743825" cy="90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7679" y="2708920"/>
            <a:ext cx="786765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1"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03848" y="4005064"/>
            <a:ext cx="3508908" cy="611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3"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9663" y="4544630"/>
            <a:ext cx="8124825" cy="971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4"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27702" y="5516180"/>
            <a:ext cx="7381875" cy="71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735477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en-US" altLang="zh-CN" dirty="0" smtClean="0"/>
          </a:p>
          <a:p>
            <a:endParaRPr lang="en-US" altLang="zh-CN" dirty="0"/>
          </a:p>
          <a:p>
            <a:endParaRPr lang="en-US" altLang="zh-CN" dirty="0" smtClean="0"/>
          </a:p>
          <a:p>
            <a:endParaRPr lang="en-US" altLang="zh-CN" dirty="0"/>
          </a:p>
          <a:p>
            <a:endParaRPr lang="en-US" altLang="zh-CN" dirty="0" smtClean="0"/>
          </a:p>
          <a:p>
            <a:r>
              <a:rPr lang="en-US" altLang="zh-CN" dirty="0" smtClean="0"/>
              <a:t>The sampling time interval is 2</a:t>
            </a:r>
            <a:r>
              <a:rPr lang="en-US" altLang="zh-CN" baseline="30000" dirty="0" smtClean="0"/>
              <a:t>11</a:t>
            </a:r>
            <a:r>
              <a:rPr lang="en-US" altLang="zh-CN" dirty="0" smtClean="0"/>
              <a:t> oscillations of 50 MHz crystal oscillator.</a:t>
            </a:r>
          </a:p>
          <a:p>
            <a:r>
              <a:rPr lang="en-US" altLang="zh-CN" dirty="0" smtClean="0"/>
              <a:t>The dot denotes the bit error probabilities from practical experiments, and the line denotes the bit error probability by model calculation. </a:t>
            </a:r>
            <a:endParaRPr lang="zh-CN" altLang="en-US" dirty="0"/>
          </a:p>
        </p:txBody>
      </p:sp>
      <p:pic>
        <p:nvPicPr>
          <p:cNvPr id="133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648" y="715344"/>
            <a:ext cx="7346007" cy="3001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7768723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en-US" altLang="zh-CN" dirty="0" smtClean="0"/>
          </a:p>
          <a:p>
            <a:endParaRPr lang="en-US" altLang="zh-CN" dirty="0"/>
          </a:p>
          <a:p>
            <a:endParaRPr lang="en-US" altLang="zh-CN" dirty="0" smtClean="0"/>
          </a:p>
          <a:p>
            <a:endParaRPr lang="en-US" altLang="zh-CN" dirty="0"/>
          </a:p>
          <a:p>
            <a:endParaRPr lang="en-US" altLang="zh-CN" dirty="0" smtClean="0"/>
          </a:p>
          <a:p>
            <a:endParaRPr lang="en-US" altLang="zh-CN" dirty="0"/>
          </a:p>
          <a:p>
            <a:endParaRPr lang="en-US" altLang="zh-CN" dirty="0" smtClean="0"/>
          </a:p>
          <a:p>
            <a:r>
              <a:rPr lang="en-US" altLang="zh-CN" dirty="0" smtClean="0"/>
              <a:t>The sampling interval is from 2</a:t>
            </a:r>
            <a:r>
              <a:rPr lang="en-US" altLang="zh-CN" baseline="30000" dirty="0" smtClean="0"/>
              <a:t>8</a:t>
            </a:r>
            <a:r>
              <a:rPr lang="en-US" altLang="zh-CN" dirty="0" smtClean="0"/>
              <a:t> to 2</a:t>
            </a:r>
            <a:r>
              <a:rPr lang="en-US" altLang="zh-CN" baseline="30000" dirty="0" smtClean="0"/>
              <a:t>16</a:t>
            </a:r>
            <a:r>
              <a:rPr lang="en-US" altLang="zh-CN" dirty="0" smtClean="0"/>
              <a:t>. </a:t>
            </a:r>
            <a:endParaRPr lang="zh-CN" altLang="en-US" dirty="0"/>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3808" y="332656"/>
            <a:ext cx="4253286" cy="42858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463750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b="1" dirty="0" smtClean="0"/>
              <a:t>Outline</a:t>
            </a:r>
            <a:endParaRPr lang="zh-CN" altLang="en-US" sz="4000" b="1" dirty="0"/>
          </a:p>
        </p:txBody>
      </p:sp>
      <p:sp>
        <p:nvSpPr>
          <p:cNvPr id="3" name="内容占位符 2"/>
          <p:cNvSpPr>
            <a:spLocks noGrp="1"/>
          </p:cNvSpPr>
          <p:nvPr>
            <p:ph idx="1"/>
          </p:nvPr>
        </p:nvSpPr>
        <p:spPr/>
        <p:txBody>
          <a:bodyPr>
            <a:normAutofit/>
          </a:bodyPr>
          <a:lstStyle/>
          <a:p>
            <a:r>
              <a:rPr lang="en-US" altLang="zh-CN" sz="2400" b="1" dirty="0"/>
              <a:t>Introduction</a:t>
            </a:r>
          </a:p>
          <a:p>
            <a:endParaRPr lang="en-US" altLang="zh-CN" sz="2400" b="1" dirty="0"/>
          </a:p>
          <a:p>
            <a:r>
              <a:rPr lang="en-US" altLang="zh-CN" sz="2400" b="1" dirty="0"/>
              <a:t>Analysis Model</a:t>
            </a:r>
          </a:p>
          <a:p>
            <a:endParaRPr lang="en-US" altLang="zh-CN" sz="2400" b="1" dirty="0" smtClean="0"/>
          </a:p>
          <a:p>
            <a:r>
              <a:rPr lang="en-US" altLang="zh-CN" sz="2400" b="1" dirty="0"/>
              <a:t>Experiments</a:t>
            </a:r>
          </a:p>
          <a:p>
            <a:endParaRPr lang="en-US" altLang="zh-CN" sz="2400" b="1" dirty="0"/>
          </a:p>
          <a:p>
            <a:r>
              <a:rPr lang="en-US" altLang="zh-CN" sz="2400" b="1" dirty="0">
                <a:solidFill>
                  <a:srgbClr val="FF0000"/>
                </a:solidFill>
              </a:rPr>
              <a:t>Conclusion</a:t>
            </a:r>
          </a:p>
        </p:txBody>
      </p:sp>
    </p:spTree>
    <p:extLst>
      <p:ext uri="{BB962C8B-B14F-4D97-AF65-F5344CB8AC3E}">
        <p14:creationId xmlns:p14="http://schemas.microsoft.com/office/powerpoint/2010/main" val="19438600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sz="2400" dirty="0" smtClean="0"/>
              <a:t>This paper proposes a bit error analysis model which utilizes the RO’s oscillating characteristics.</a:t>
            </a:r>
          </a:p>
          <a:p>
            <a:r>
              <a:rPr lang="en-US" altLang="zh-CN" sz="2400" dirty="0" smtClean="0"/>
              <a:t>Experiments are conducted to demonstrate the validity of this new model and contributes to the evaluation scheme of RO PUFs.</a:t>
            </a:r>
            <a:r>
              <a:rPr lang="en-US" altLang="zh-CN" sz="2400" dirty="0"/>
              <a:t/>
            </a:r>
            <a:br>
              <a:rPr lang="en-US" altLang="zh-CN" sz="2400" dirty="0"/>
            </a:br>
            <a:r>
              <a:rPr lang="en-US" altLang="zh-CN" dirty="0"/>
              <a:t/>
            </a:r>
            <a:br>
              <a:rPr lang="en-US" altLang="zh-CN" dirty="0"/>
            </a:br>
            <a:endParaRPr lang="zh-CN" altLang="en-US" dirty="0"/>
          </a:p>
        </p:txBody>
      </p:sp>
    </p:spTree>
    <p:extLst>
      <p:ext uri="{BB962C8B-B14F-4D97-AF65-F5344CB8AC3E}">
        <p14:creationId xmlns:p14="http://schemas.microsoft.com/office/powerpoint/2010/main" val="226021511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marL="0" indent="0">
              <a:buNone/>
            </a:pPr>
            <a:endParaRPr lang="en-US" altLang="zh-CN" sz="5400" b="1" dirty="0" smtClean="0"/>
          </a:p>
          <a:p>
            <a:pPr lvl="3"/>
            <a:r>
              <a:rPr lang="en-US" altLang="zh-CN" sz="4800" b="1" dirty="0" smtClean="0"/>
              <a:t>Thank you !</a:t>
            </a:r>
            <a:endParaRPr lang="zh-CN" altLang="en-US" sz="4800" b="1" dirty="0"/>
          </a:p>
        </p:txBody>
      </p:sp>
    </p:spTree>
    <p:extLst>
      <p:ext uri="{BB962C8B-B14F-4D97-AF65-F5344CB8AC3E}">
        <p14:creationId xmlns:p14="http://schemas.microsoft.com/office/powerpoint/2010/main" val="33951007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b="1" dirty="0" smtClean="0"/>
              <a:t>Introduction</a:t>
            </a:r>
            <a:endParaRPr lang="zh-CN" altLang="en-US" sz="4000" b="1" dirty="0"/>
          </a:p>
        </p:txBody>
      </p:sp>
      <p:sp>
        <p:nvSpPr>
          <p:cNvPr id="3" name="内容占位符 2"/>
          <p:cNvSpPr>
            <a:spLocks noGrp="1"/>
          </p:cNvSpPr>
          <p:nvPr>
            <p:ph idx="1"/>
          </p:nvPr>
        </p:nvSpPr>
        <p:spPr>
          <a:xfrm>
            <a:off x="1942415" y="2133600"/>
            <a:ext cx="6591985" cy="2302933"/>
          </a:xfrm>
        </p:spPr>
        <p:txBody>
          <a:bodyPr/>
          <a:lstStyle/>
          <a:p>
            <a:r>
              <a:rPr lang="en-US" altLang="zh-CN" sz="2000" dirty="0" smtClean="0"/>
              <a:t>In security applications,</a:t>
            </a:r>
          </a:p>
          <a:p>
            <a:endParaRPr lang="en-US" altLang="zh-CN" dirty="0"/>
          </a:p>
          <a:p>
            <a:pPr marL="0" indent="0">
              <a:buNone/>
            </a:pPr>
            <a:r>
              <a:rPr lang="en-US" altLang="zh-CN" dirty="0" smtClean="0"/>
              <a:t>	</a:t>
            </a:r>
            <a:r>
              <a:rPr lang="en-US" altLang="zh-CN" sz="2000" dirty="0" smtClean="0"/>
              <a:t>a  challenging problem is the key protection</a:t>
            </a:r>
          </a:p>
          <a:p>
            <a:pPr marL="0" indent="0">
              <a:buNone/>
            </a:pPr>
            <a:r>
              <a:rPr lang="en-US" altLang="zh-CN" sz="2000" dirty="0" smtClean="0"/>
              <a:t>		1,  key generation ( random )</a:t>
            </a:r>
          </a:p>
          <a:p>
            <a:pPr marL="0" indent="0">
              <a:buNone/>
            </a:pPr>
            <a:r>
              <a:rPr lang="en-US" altLang="zh-CN" sz="2000" dirty="0"/>
              <a:t> </a:t>
            </a:r>
            <a:r>
              <a:rPr lang="en-US" altLang="zh-CN" sz="2000" dirty="0" smtClean="0"/>
              <a:t>             2,  key storage        (strict access)</a:t>
            </a:r>
          </a:p>
          <a:p>
            <a:pPr marL="0" indent="0">
              <a:buNone/>
            </a:pPr>
            <a:endParaRPr lang="en-US" altLang="zh-CN" sz="2000" dirty="0"/>
          </a:p>
        </p:txBody>
      </p:sp>
      <p:sp>
        <p:nvSpPr>
          <p:cNvPr id="4" name="文本框 3"/>
          <p:cNvSpPr txBox="1"/>
          <p:nvPr/>
        </p:nvSpPr>
        <p:spPr>
          <a:xfrm>
            <a:off x="391886" y="4921956"/>
            <a:ext cx="8752114" cy="677108"/>
          </a:xfrm>
          <a:prstGeom prst="rect">
            <a:avLst/>
          </a:prstGeom>
          <a:noFill/>
        </p:spPr>
        <p:txBody>
          <a:bodyPr wrap="square" rtlCol="0">
            <a:spAutoFit/>
          </a:bodyPr>
          <a:lstStyle/>
          <a:p>
            <a:r>
              <a:rPr lang="en-US" altLang="zh-CN" sz="2000" dirty="0"/>
              <a:t>Physically </a:t>
            </a:r>
            <a:r>
              <a:rPr lang="en-US" altLang="zh-CN" sz="2000" dirty="0" err="1"/>
              <a:t>Unclonable</a:t>
            </a:r>
            <a:r>
              <a:rPr lang="en-US" altLang="zh-CN" sz="2000" dirty="0"/>
              <a:t> Function is an excellent choice for </a:t>
            </a:r>
            <a:r>
              <a:rPr lang="en-US" altLang="zh-CN" sz="2000" dirty="0" smtClean="0"/>
              <a:t>this problem. </a:t>
            </a:r>
            <a:endParaRPr lang="en-US" altLang="zh-CN" sz="2000" dirty="0"/>
          </a:p>
          <a:p>
            <a:endParaRPr lang="zh-CN" altLang="en-US" dirty="0"/>
          </a:p>
        </p:txBody>
      </p:sp>
    </p:spTree>
    <p:extLst>
      <p:ext uri="{BB962C8B-B14F-4D97-AF65-F5344CB8AC3E}">
        <p14:creationId xmlns:p14="http://schemas.microsoft.com/office/powerpoint/2010/main" val="3477293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a:xfrm>
            <a:off x="1945201" y="2166264"/>
            <a:ext cx="6591985" cy="4490636"/>
          </a:xfrm>
        </p:spPr>
        <p:txBody>
          <a:bodyPr/>
          <a:lstStyle/>
          <a:p>
            <a:r>
              <a:rPr lang="en-US" altLang="zh-CN" sz="2000" dirty="0" smtClean="0"/>
              <a:t>Physically </a:t>
            </a:r>
            <a:r>
              <a:rPr lang="en-US" altLang="zh-CN" sz="2000" dirty="0" err="1" smtClean="0"/>
              <a:t>unclonable</a:t>
            </a:r>
            <a:r>
              <a:rPr lang="en-US" altLang="zh-CN" sz="2000" dirty="0" smtClean="0"/>
              <a:t> function (PUF)</a:t>
            </a:r>
          </a:p>
          <a:p>
            <a:endParaRPr lang="en-US" altLang="zh-CN" dirty="0"/>
          </a:p>
          <a:p>
            <a:pPr lvl="1">
              <a:buFont typeface="Wingdings" panose="05000000000000000000" pitchFamily="2" charset="2"/>
              <a:buChar char="Ø"/>
            </a:pPr>
            <a:r>
              <a:rPr lang="en-US" altLang="zh-CN" sz="1800" dirty="0" smtClean="0"/>
              <a:t>Two identical circuits can not be created in practice.</a:t>
            </a:r>
          </a:p>
          <a:p>
            <a:pPr lvl="1">
              <a:buFont typeface="Wingdings" panose="05000000000000000000" pitchFamily="2" charset="2"/>
              <a:buChar char="Ø"/>
            </a:pPr>
            <a:r>
              <a:rPr lang="en-US" altLang="zh-CN" sz="1800" dirty="0" smtClean="0"/>
              <a:t>Process variation is intrinsic and random.</a:t>
            </a:r>
          </a:p>
          <a:p>
            <a:pPr lvl="1">
              <a:buFont typeface="Wingdings" panose="05000000000000000000" pitchFamily="2" charset="2"/>
              <a:buChar char="Ø"/>
            </a:pPr>
            <a:r>
              <a:rPr lang="en-US" altLang="zh-CN" sz="1800" dirty="0" smtClean="0"/>
              <a:t>Process variation is uncontrollable and the manufacturer can not reproduce the process variation.</a:t>
            </a:r>
          </a:p>
          <a:p>
            <a:pPr lvl="1">
              <a:buFont typeface="Wingdings" panose="05000000000000000000" pitchFamily="2" charset="2"/>
              <a:buChar char="Ø"/>
            </a:pPr>
            <a:r>
              <a:rPr lang="en-US" altLang="zh-CN" sz="1800" dirty="0" smtClean="0"/>
              <a:t>The random secret is extracted from the electrical property and there needs no non-volatile memory. </a:t>
            </a:r>
          </a:p>
          <a:p>
            <a:pPr lvl="1">
              <a:buFont typeface="Wingdings" panose="05000000000000000000" pitchFamily="2" charset="2"/>
              <a:buChar char="Ø"/>
            </a:pPr>
            <a:endParaRPr lang="en-US" altLang="zh-CN" dirty="0"/>
          </a:p>
          <a:p>
            <a:endParaRPr lang="zh-CN" altLang="en-US" dirty="0"/>
          </a:p>
        </p:txBody>
      </p:sp>
    </p:spTree>
    <p:extLst>
      <p:ext uri="{BB962C8B-B14F-4D97-AF65-F5344CB8AC3E}">
        <p14:creationId xmlns:p14="http://schemas.microsoft.com/office/powerpoint/2010/main" val="20590227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en-US" altLang="zh-CN" dirty="0" smtClean="0"/>
              <a:t>There are many types of PUFs:</a:t>
            </a:r>
          </a:p>
          <a:p>
            <a:pPr marL="0" indent="0">
              <a:buNone/>
            </a:pPr>
            <a:endParaRPr lang="en-US" altLang="zh-CN" dirty="0"/>
          </a:p>
          <a:p>
            <a:pPr marL="0" indent="0">
              <a:buNone/>
            </a:pPr>
            <a:r>
              <a:rPr lang="en-US" altLang="zh-CN" dirty="0" smtClean="0"/>
              <a:t>	 Ring oscillator PUF</a:t>
            </a:r>
          </a:p>
          <a:p>
            <a:pPr marL="0" indent="0">
              <a:buNone/>
            </a:pPr>
            <a:r>
              <a:rPr lang="en-US" altLang="zh-CN" dirty="0"/>
              <a:t> </a:t>
            </a:r>
            <a:r>
              <a:rPr lang="en-US" altLang="zh-CN" dirty="0" smtClean="0"/>
              <a:t>       Arbiter PUF </a:t>
            </a:r>
          </a:p>
          <a:p>
            <a:pPr marL="0" indent="0">
              <a:buNone/>
            </a:pPr>
            <a:r>
              <a:rPr lang="en-US" altLang="zh-CN" dirty="0"/>
              <a:t> </a:t>
            </a:r>
            <a:r>
              <a:rPr lang="en-US" altLang="zh-CN" dirty="0" smtClean="0"/>
              <a:t>       SRAM PUF </a:t>
            </a:r>
          </a:p>
          <a:p>
            <a:pPr marL="0" indent="0">
              <a:buNone/>
            </a:pPr>
            <a:r>
              <a:rPr lang="en-US" altLang="zh-CN" dirty="0"/>
              <a:t> </a:t>
            </a:r>
            <a:r>
              <a:rPr lang="en-US" altLang="zh-CN" dirty="0" smtClean="0"/>
              <a:t>       Glitch PUF</a:t>
            </a:r>
            <a:endParaRPr lang="en-US" altLang="zh-CN" dirty="0"/>
          </a:p>
        </p:txBody>
      </p:sp>
    </p:spTree>
    <p:extLst>
      <p:ext uri="{BB962C8B-B14F-4D97-AF65-F5344CB8AC3E}">
        <p14:creationId xmlns:p14="http://schemas.microsoft.com/office/powerpoint/2010/main" val="19585888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sz="2000" dirty="0" smtClean="0"/>
              <a:t>How to evaluate the PUF:</a:t>
            </a:r>
          </a:p>
          <a:p>
            <a:endParaRPr lang="en-US" altLang="zh-CN" dirty="0"/>
          </a:p>
          <a:p>
            <a:pPr>
              <a:buFont typeface="Wingdings" panose="05000000000000000000" pitchFamily="2" charset="2"/>
              <a:buChar char="ü"/>
            </a:pPr>
            <a:r>
              <a:rPr lang="en-US" altLang="zh-CN" sz="2000" dirty="0" smtClean="0"/>
              <a:t>	</a:t>
            </a:r>
            <a:r>
              <a:rPr lang="en-US" altLang="zh-CN" sz="2000" b="1" dirty="0" smtClean="0"/>
              <a:t>reproducibility</a:t>
            </a:r>
            <a:r>
              <a:rPr lang="en-US" altLang="zh-CN" sz="2000" dirty="0" smtClean="0"/>
              <a:t>:  one challenge is used multiple times, the difference between responses should be as small as possible   </a:t>
            </a:r>
          </a:p>
          <a:p>
            <a:pPr marL="0" indent="0">
              <a:buNone/>
            </a:pPr>
            <a:endParaRPr lang="en-US" altLang="zh-CN" sz="2000" dirty="0"/>
          </a:p>
          <a:p>
            <a:pPr>
              <a:buFont typeface="Wingdings" panose="05000000000000000000" pitchFamily="2" charset="2"/>
              <a:buChar char="ü"/>
            </a:pPr>
            <a:r>
              <a:rPr lang="en-US" altLang="zh-CN" sz="2000" dirty="0" smtClean="0"/>
              <a:t>	</a:t>
            </a:r>
            <a:r>
              <a:rPr lang="en-US" altLang="zh-CN" sz="2000" b="1" dirty="0" smtClean="0"/>
              <a:t>Uniqueness</a:t>
            </a:r>
            <a:r>
              <a:rPr lang="en-US" altLang="zh-CN" sz="2000" dirty="0" smtClean="0"/>
              <a:t>: different challenges are used one time, the difference between responses should be as large as possible</a:t>
            </a:r>
            <a:endParaRPr lang="zh-CN" altLang="en-US" sz="2000" dirty="0"/>
          </a:p>
        </p:txBody>
      </p:sp>
    </p:spTree>
    <p:extLst>
      <p:ext uri="{BB962C8B-B14F-4D97-AF65-F5344CB8AC3E}">
        <p14:creationId xmlns:p14="http://schemas.microsoft.com/office/powerpoint/2010/main" val="30795818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1942415" y="2133600"/>
            <a:ext cx="7111274" cy="3777622"/>
          </a:xfrm>
        </p:spPr>
        <p:txBody>
          <a:bodyPr>
            <a:normAutofit lnSpcReduction="10000"/>
          </a:bodyPr>
          <a:lstStyle/>
          <a:p>
            <a:pPr>
              <a:buAutoNum type="arabicPeriod"/>
            </a:pPr>
            <a:r>
              <a:rPr lang="en-US" altLang="zh-CN" sz="2000" dirty="0" smtClean="0"/>
              <a:t>The existence of noise</a:t>
            </a:r>
          </a:p>
          <a:p>
            <a:pPr>
              <a:buAutoNum type="arabicPeriod"/>
            </a:pPr>
            <a:r>
              <a:rPr lang="en-US" altLang="zh-CN" sz="2000" dirty="0" smtClean="0"/>
              <a:t>The effect of some process variation is close to the effect of noise.</a:t>
            </a:r>
          </a:p>
          <a:p>
            <a:pPr>
              <a:buAutoNum type="arabicPeriod"/>
            </a:pPr>
            <a:endParaRPr lang="en-US" altLang="zh-CN" sz="2000" dirty="0"/>
          </a:p>
          <a:p>
            <a:pPr marL="0" indent="0">
              <a:buNone/>
            </a:pPr>
            <a:r>
              <a:rPr lang="en-US" altLang="zh-CN" sz="2000" dirty="0" smtClean="0"/>
              <a:t>	Therefore, responses may have some </a:t>
            </a:r>
            <a:r>
              <a:rPr lang="en-US" altLang="zh-CN" sz="2000" dirty="0" smtClean="0">
                <a:solidFill>
                  <a:srgbClr val="FF0000"/>
                </a:solidFill>
              </a:rPr>
              <a:t>errors</a:t>
            </a:r>
            <a:r>
              <a:rPr lang="en-US" altLang="zh-CN" sz="2000" dirty="0" smtClean="0"/>
              <a:t>.</a:t>
            </a:r>
          </a:p>
          <a:p>
            <a:pPr marL="0" indent="0">
              <a:buNone/>
            </a:pPr>
            <a:endParaRPr lang="en-US" altLang="zh-CN" sz="2000" dirty="0"/>
          </a:p>
          <a:p>
            <a:pPr>
              <a:buFont typeface="Arial" panose="020B0604020202020204" pitchFamily="34" charset="0"/>
              <a:buChar char="•"/>
            </a:pPr>
            <a:r>
              <a:rPr lang="en-US" altLang="zh-CN" sz="2000" dirty="0" smtClean="0"/>
              <a:t>Generally, fuzzy </a:t>
            </a:r>
            <a:r>
              <a:rPr lang="en-US" altLang="zh-CN" sz="2000" dirty="0"/>
              <a:t>e</a:t>
            </a:r>
            <a:r>
              <a:rPr lang="en-US" altLang="zh-CN" sz="2000" dirty="0" smtClean="0"/>
              <a:t>xtractors are used to correct the errors.</a:t>
            </a:r>
          </a:p>
          <a:p>
            <a:pPr>
              <a:buFont typeface="Arial" panose="020B0604020202020204" pitchFamily="34" charset="0"/>
              <a:buChar char="•"/>
            </a:pPr>
            <a:r>
              <a:rPr lang="en-US" altLang="zh-CN" sz="2000" dirty="0"/>
              <a:t>T</a:t>
            </a:r>
            <a:r>
              <a:rPr lang="en-US" altLang="zh-CN" sz="2000" dirty="0" smtClean="0"/>
              <a:t>he error rate is higher, and the cost of fuzzy extractor is more.   </a:t>
            </a:r>
            <a:endParaRPr lang="zh-CN" altLang="en-US" sz="2000" dirty="0"/>
          </a:p>
        </p:txBody>
      </p:sp>
    </p:spTree>
    <p:extLst>
      <p:ext uri="{BB962C8B-B14F-4D97-AF65-F5344CB8AC3E}">
        <p14:creationId xmlns:p14="http://schemas.microsoft.com/office/powerpoint/2010/main" val="74055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en-US" altLang="zh-CN" sz="2000" dirty="0" smtClean="0"/>
              <a:t>We focus on the bit error probability of RO PUFs.</a:t>
            </a:r>
            <a:endParaRPr lang="en-US" altLang="zh-CN" sz="2000" dirty="0"/>
          </a:p>
          <a:p>
            <a:endParaRPr lang="en-US" altLang="zh-CN" sz="2000" dirty="0" smtClean="0"/>
          </a:p>
          <a:p>
            <a:pPr marL="0" indent="0">
              <a:buNone/>
            </a:pPr>
            <a:r>
              <a:rPr lang="en-US" altLang="zh-CN" sz="2000" dirty="0" smtClean="0"/>
              <a:t>	</a:t>
            </a:r>
            <a:r>
              <a:rPr lang="en-US" altLang="zh-CN" sz="2000" dirty="0"/>
              <a:t>The factors which can affect the bit errors:</a:t>
            </a:r>
          </a:p>
          <a:p>
            <a:pPr lvl="1">
              <a:buFont typeface="Wingdings" panose="05000000000000000000" pitchFamily="2" charset="2"/>
              <a:buChar char="p"/>
            </a:pPr>
            <a:r>
              <a:rPr lang="en-US" altLang="zh-CN" sz="1800" dirty="0"/>
              <a:t>Voltage </a:t>
            </a:r>
          </a:p>
          <a:p>
            <a:pPr lvl="1">
              <a:buFont typeface="Wingdings" panose="05000000000000000000" pitchFamily="2" charset="2"/>
              <a:buChar char="p"/>
            </a:pPr>
            <a:r>
              <a:rPr lang="en-US" altLang="zh-CN" sz="1800" dirty="0"/>
              <a:t>Temperature</a:t>
            </a:r>
          </a:p>
          <a:p>
            <a:pPr lvl="1">
              <a:buFont typeface="Wingdings" panose="05000000000000000000" pitchFamily="2" charset="2"/>
              <a:buChar char="p"/>
            </a:pPr>
            <a:r>
              <a:rPr lang="en-US" altLang="zh-CN" sz="1800" dirty="0"/>
              <a:t>Reference counting </a:t>
            </a:r>
            <a:r>
              <a:rPr lang="en-US" altLang="zh-CN" sz="1800" dirty="0" smtClean="0"/>
              <a:t>value</a:t>
            </a:r>
          </a:p>
          <a:p>
            <a:pPr marL="457200" lvl="1" indent="0">
              <a:buNone/>
            </a:pPr>
            <a:endParaRPr lang="en-US" altLang="zh-CN" sz="1800" dirty="0" smtClean="0"/>
          </a:p>
          <a:p>
            <a:pPr marL="457200" lvl="1" indent="0">
              <a:buNone/>
            </a:pPr>
            <a:r>
              <a:rPr lang="en-US" altLang="zh-CN" sz="1800" dirty="0" smtClean="0"/>
              <a:t>Based on the RO’s classical oscillation model, we analyze the bit error probability of RO PUFs</a:t>
            </a:r>
            <a:endParaRPr lang="en-US" altLang="zh-CN" sz="1800" dirty="0"/>
          </a:p>
          <a:p>
            <a:pPr marL="0" indent="0">
              <a:buNone/>
            </a:pPr>
            <a:endParaRPr lang="en-US" altLang="zh-CN" sz="2000" dirty="0"/>
          </a:p>
          <a:p>
            <a:pPr marL="0" indent="0">
              <a:buNone/>
            </a:pPr>
            <a:endParaRPr lang="en-US" altLang="zh-CN" sz="2000" dirty="0" smtClean="0"/>
          </a:p>
          <a:p>
            <a:pPr marL="0" indent="0">
              <a:buNone/>
            </a:pPr>
            <a:endParaRPr lang="en-US" altLang="zh-CN" sz="2000" dirty="0" smtClean="0"/>
          </a:p>
        </p:txBody>
      </p:sp>
    </p:spTree>
    <p:extLst>
      <p:ext uri="{BB962C8B-B14F-4D97-AF65-F5344CB8AC3E}">
        <p14:creationId xmlns:p14="http://schemas.microsoft.com/office/powerpoint/2010/main" val="3636575492"/>
      </p:ext>
    </p:extLst>
  </p:cSld>
  <p:clrMapOvr>
    <a:masterClrMapping/>
  </p:clrMapOvr>
  <p:timing>
    <p:tnLst>
      <p:par>
        <p:cTn id="1" dur="indefinite" restart="never" nodeType="tmRoot"/>
      </p:par>
    </p:tnLst>
  </p:timing>
</p:sld>
</file>

<file path=ppt/theme/theme1.xml><?xml version="1.0" encoding="utf-8"?>
<a:theme xmlns:a="http://schemas.openxmlformats.org/drawingml/2006/main" name="丝状">
  <a:themeElements>
    <a:clrScheme name="丝状">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丝状">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丝状">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丝状">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docProps/app.xml><?xml version="1.0" encoding="utf-8"?>
<Properties xmlns="http://schemas.openxmlformats.org/officeDocument/2006/extended-properties" xmlns:vt="http://schemas.openxmlformats.org/officeDocument/2006/docPropsVTypes">
  <Template/>
  <TotalTime>5124</TotalTime>
  <Words>2601</Words>
  <Application>Microsoft Office PowerPoint</Application>
  <PresentationFormat>全屏显示(4:3)</PresentationFormat>
  <Paragraphs>289</Paragraphs>
  <Slides>36</Slides>
  <Notes>35</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36</vt:i4>
      </vt:variant>
    </vt:vector>
  </HeadingPairs>
  <TitlesOfParts>
    <vt:vector size="45" baseType="lpstr">
      <vt:lpstr>CMR9</vt:lpstr>
      <vt:lpstr>宋体</vt:lpstr>
      <vt:lpstr>幼圆</vt:lpstr>
      <vt:lpstr>Arial</vt:lpstr>
      <vt:lpstr>Calibri</vt:lpstr>
      <vt:lpstr>Century Gothic</vt:lpstr>
      <vt:lpstr>Wingdings</vt:lpstr>
      <vt:lpstr>Wingdings 3</vt:lpstr>
      <vt:lpstr>丝状</vt:lpstr>
      <vt:lpstr>Bit Error Probability Evaluation of RO PUFs</vt:lpstr>
      <vt:lpstr>Outline</vt:lpstr>
      <vt:lpstr>Outline</vt:lpstr>
      <vt:lpstr>Introduction</vt:lpstr>
      <vt:lpstr>PowerPoint 演示文稿</vt:lpstr>
      <vt:lpstr>PowerPoint 演示文稿</vt:lpstr>
      <vt:lpstr>PowerPoint 演示文稿</vt:lpstr>
      <vt:lpstr>PowerPoint 演示文稿</vt:lpstr>
      <vt:lpstr>PowerPoint 演示文稿</vt:lpstr>
      <vt:lpstr>Related work</vt:lpstr>
      <vt:lpstr>Contribution</vt:lpstr>
      <vt:lpstr>Ring Oscillator PUF</vt:lpstr>
      <vt:lpstr>Evaluation scheme</vt:lpstr>
      <vt:lpstr>Outline</vt:lpstr>
      <vt:lpstr>PowerPoint 演示文稿</vt:lpstr>
      <vt:lpstr>Oscillation model</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Outline</vt:lpstr>
      <vt:lpstr>PowerPoint 演示文稿</vt:lpstr>
      <vt:lpstr>Parameters Extraction</vt:lpstr>
      <vt:lpstr>PowerPoint 演示文稿</vt:lpstr>
      <vt:lpstr>PowerPoint 演示文稿</vt:lpstr>
      <vt:lpstr>PowerPoint 演示文稿</vt:lpstr>
      <vt:lpstr>Model calculation </vt:lpstr>
      <vt:lpstr>PowerPoint 演示文稿</vt:lpstr>
      <vt:lpstr>PowerPoint 演示文稿</vt:lpstr>
      <vt:lpstr>Outline</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Bit Error Probability Evaluation of Ring Oscillator PUF</dc:title>
  <dc:creator>fpga</dc:creator>
  <cp:lastModifiedBy>章庆隆</cp:lastModifiedBy>
  <cp:revision>192</cp:revision>
  <dcterms:created xsi:type="dcterms:W3CDTF">2015-09-01T00:46:15Z</dcterms:created>
  <dcterms:modified xsi:type="dcterms:W3CDTF">2015-09-11T07:25:41Z</dcterms:modified>
</cp:coreProperties>
</file>