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89" r:id="rId3"/>
    <p:sldId id="290" r:id="rId4"/>
    <p:sldId id="277" r:id="rId5"/>
    <p:sldId id="280" r:id="rId6"/>
    <p:sldId id="279" r:id="rId7"/>
    <p:sldId id="257" r:id="rId8"/>
    <p:sldId id="260" r:id="rId9"/>
    <p:sldId id="261" r:id="rId10"/>
    <p:sldId id="281" r:id="rId11"/>
    <p:sldId id="284" r:id="rId12"/>
    <p:sldId id="262" r:id="rId13"/>
    <p:sldId id="259" r:id="rId14"/>
    <p:sldId id="263" r:id="rId15"/>
    <p:sldId id="286" r:id="rId16"/>
    <p:sldId id="264" r:id="rId17"/>
    <p:sldId id="285" r:id="rId18"/>
    <p:sldId id="265" r:id="rId19"/>
    <p:sldId id="268" r:id="rId20"/>
    <p:sldId id="287" r:id="rId21"/>
    <p:sldId id="266" r:id="rId22"/>
    <p:sldId id="269" r:id="rId23"/>
    <p:sldId id="267" r:id="rId24"/>
    <p:sldId id="272" r:id="rId25"/>
    <p:sldId id="273" r:id="rId26"/>
    <p:sldId id="274" r:id="rId27"/>
    <p:sldId id="275" r:id="rId28"/>
    <p:sldId id="276" r:id="rId29"/>
    <p:sldId id="288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E93"/>
    <a:srgbClr val="6699FF"/>
    <a:srgbClr val="3399FF"/>
    <a:srgbClr val="66FFCC"/>
    <a:srgbClr val="66CCFF"/>
    <a:srgbClr val="FF7C80"/>
    <a:srgbClr val="DFE49C"/>
    <a:srgbClr val="33CCCC"/>
    <a:srgbClr val="66FFFF"/>
    <a:srgbClr val="EBE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68314" autoAdjust="0"/>
  </p:normalViewPr>
  <p:slideViewPr>
    <p:cSldViewPr>
      <p:cViewPr varScale="1">
        <p:scale>
          <a:sx n="62" d="100"/>
          <a:sy n="62" d="100"/>
        </p:scale>
        <p:origin x="15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9344E2-14D1-4DEF-8DAF-3A2FADD559A3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C269F-4FF5-41A3-A61A-ED253222BB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10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Hello everyone! I am going to present my work: The Generic Transformation from Standard Signatures to Identity-Based Aggregate Signatures. Reporter: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Liang.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4563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 it is not clear how to convert standard signatures into identity-based aggregate signatures. 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2241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this work, we present a generic transformation that yields identity-based aggregate signature schemes based on standard signature schemes. 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transform standard signature scheme into IBAS, we proceed in two steps. In the first step, we show how to obtain IBS from standard signature scheme by using universal parameter; the main idea for this step comes from [HJK+14]. The second step is to make this IBS support aggregation, Our main solution idea for this step departs fundamentally from [HKW14] method of aggregating signatures using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indistinguishability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obfuscation.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4749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provide a generic construction of an $n$-bounded IBAS scheme that can be proven selectively secure in the standard model from any secure signature scheme by using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indistinguishability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obfuscation and selective one-time universal parameters scheme.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692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provide a generic construction of an $n$-bounded IBAS scheme that can be proven selectively secure in the standard model from any secure signature scheme by using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indistinguishability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obfuscation and selective one-time universal parameters scheme.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29763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provide a generic construction of an $n$-bounded IBAS scheme that can be proven selectively secure in the standard model from any secure signature scheme by using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indistinguishability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obfuscation and selective one-time universal parameters scheme.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5588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algorithm is as follows: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Setup algorithm: generate 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and obtain $n$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ciphertexts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0 under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pk_HE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Generate 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PRF key K, universal parameter U.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 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The public parameters PP is 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U, 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)), and master secret key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;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289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generation algorithm: On input the master secret key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id, run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InduceGen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(U, 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||id) to obtain 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and return the decryption of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master secret key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msk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88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Signing algorithm: On input a secret signing key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sk_id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a message m, run the signing algorithm of the signature scheme.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98212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Aggregation algorithm: On input public parameters PP and tuples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,{(</a:t>
            </a:r>
            <a:r>
              <a:rPr lang="en-US" altLang="zh-CN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en-US" altLang="zh-CN" sz="1200" b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,m</a:t>
            </a:r>
            <a:r>
              <a:rPr lang="en-US" altLang="zh-CN" sz="1200" b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  <a:r>
              <a:rPr lang="el-GR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</a:t>
            </a:r>
            <a:r>
              <a:rPr lang="en-US" altLang="zh-CN" sz="1200" b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r>
              <a:rPr lang="en-US" altLang="zh-CN" sz="1200" b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run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InduceGen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(U, 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||id) to obtain 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 and outputs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)({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,m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);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67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Verification algorithm: To verify an aggregate signature,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σagg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(t; s) on {(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,m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)} firstly obtain 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corresponding identity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universal parameter U; and Return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)({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,m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026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6843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prove the selective security where the attacker declares before seeing the public parameters a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idenntity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/message pair 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(id*, m*)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performing a sequence of games. 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142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game 1 challenger first guesses an index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(incurring a $1/n$ loss) where the forgery occurs.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8794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game 2, we change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ct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be an encryption of 1.( This causes an honestly computed value t to be an encryption of the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*-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signature that we will eventually use for extraction). 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38680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game 3 we use the programmed generated algorithm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SimUGen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produce U such that c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i*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encryption of sk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i*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pk.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78485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game 4 we replace c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i*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with an encryption of 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80366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forgery</a:t>
            </a:r>
            <a:r>
              <a:rPr lang="en-US" altLang="zh-CN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σ</a:t>
            </a:r>
            <a:r>
              <a:rPr lang="en-US" altLang="zh-CN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</a:t>
            </a:r>
            <a:r>
              <a:rPr lang="en-US" altLang="zh-CN" sz="1200" b="1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agg</a:t>
            </a:r>
            <a:r>
              <a:rPr lang="en-US" altLang="zh-CN" sz="1200" b="1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=(t*,s*)$, since t* is an encryption of σ*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then (m</a:t>
            </a:r>
            <a:r>
              <a:rPr lang="en-US" altLang="zh-CN" sz="1200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i*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HE.Dec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</a:t>
            </a:r>
            <a:r>
              <a:rPr lang="en-US" altLang="zh-CN" sz="1200" kern="1200" baseline="-250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,t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*)) is a forgery for basic signature scheme, which contradicts with the existential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unforgeability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signature . </a:t>
            </a:r>
            <a:endParaRPr lang="zh-CN" altLang="zh-CN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7962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an identity-based aggregate signature scheme, a trusted authority uses master secret key to generate a private signing key $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_{id}$ corresponding to user's identity $id$.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23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Using private signing key $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_{id}$ user can obtain a signature $S$ for message $m$ corresponding to identity $id$.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422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order to convince the verifier that Bob, Alice and Eve indeed sign the message </a:t>
            </a:r>
            <a:r>
              <a:rPr lang="en-US" altLang="zh-CN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altLang="zh-CN" sz="1200" b="1" i="1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 </a:t>
            </a:r>
            <a:r>
              <a:rPr lang="en-US" altLang="zh-CN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</a:t>
            </a:r>
            <a:r>
              <a:rPr lang="en-US" altLang="zh-CN" sz="1200" b="1" i="1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2,</a:t>
            </a:r>
            <a:r>
              <a:rPr lang="en-US" altLang="zh-CN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</a:t>
            </a:r>
            <a:r>
              <a:rPr lang="en-US" altLang="zh-CN" sz="1200" b="1" i="1" kern="1200" baseline="-25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respectively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210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notion of identity-based aggregate signatures was introduced.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61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That is, a signature $S_1$ on identity/message pair $(id_1,m_1)$ can be combined with a signature $S_2$ on $(id_2,m_2)$ and signature $S_3$ on $(id_3,m_3)$ to produce a new signature $S_A$ on the set $\{id_1,m_1), (id_2,m_2), (id_3,m_3)\}$.  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977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aggregated signature $S_A$ can be verified by using the identity/message pair of the signer and public parameters of the system.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655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Although over the past decade many identity-based aggregate signature schemes have been proposed, all of these constructions are restricted to share a common token or require sequential additions.</a:t>
            </a: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3C269F-4FF5-41A3-A61A-ED253222BBE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12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2015/9/9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48872" cy="2952328"/>
          </a:xfrm>
        </p:spPr>
        <p:txBody>
          <a:bodyPr>
            <a:norm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The Generic Transformation from Standard Signatures to Identity-Based Aggregate Signatures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576064"/>
          </a:xfrm>
        </p:spPr>
        <p:txBody>
          <a:bodyPr>
            <a:normAutofit/>
          </a:bodyPr>
          <a:lstStyle/>
          <a:p>
            <a:r>
              <a:rPr lang="en-US" altLang="zh-CN" sz="2400" b="1" dirty="0" err="1" smtClean="0">
                <a:solidFill>
                  <a:srgbClr val="B20E93"/>
                </a:solidFill>
                <a:latin typeface="Arial" pitchFamily="34" charset="0"/>
                <a:cs typeface="Arial" pitchFamily="34" charset="0"/>
              </a:rPr>
              <a:t>Bei</a:t>
            </a:r>
            <a:r>
              <a:rPr lang="en-US" altLang="zh-CN" sz="2400" b="1" dirty="0" smtClean="0">
                <a:solidFill>
                  <a:srgbClr val="B20E93"/>
                </a:solidFill>
                <a:latin typeface="Arial" pitchFamily="34" charset="0"/>
                <a:cs typeface="Arial" pitchFamily="34" charset="0"/>
              </a:rPr>
              <a:t> Liang, </a:t>
            </a:r>
            <a:r>
              <a:rPr lang="en-US" altLang="zh-CN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Hongda</a:t>
            </a:r>
            <a:r>
              <a:rPr lang="en-US" altLang="zh-CN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Li, </a:t>
            </a:r>
            <a:r>
              <a:rPr lang="en-US" altLang="zh-CN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Jinyong</a:t>
            </a:r>
            <a:r>
              <a:rPr lang="en-US" altLang="zh-CN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Chang</a:t>
            </a:r>
            <a:endParaRPr lang="zh-CN" alt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7544" y="4005064"/>
            <a:ext cx="7992888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1" descr="C:\Documents and Settings\wfq\Application Data\Tencent\Users\76591253\QQ\WinTemp\RichOle\[2C$(ZYGRXFV`}I%`9~I}Q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5085184"/>
            <a:ext cx="3986536" cy="12554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图片 59" descr="对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5805264"/>
            <a:ext cx="720080" cy="80939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7455" y="2890019"/>
            <a:ext cx="9144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Bob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2492896"/>
            <a:ext cx="8640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SK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endParaRPr lang="en-US" altLang="zh-CN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23792" y="2891607"/>
            <a:ext cx="914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Alice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7984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  <a:endParaRPr lang="en-US" altLang="zh-CN" b="1" i="1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76256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     </a:t>
            </a: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90192" y="3423419"/>
            <a:ext cx="914033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2139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3663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932040" y="3429000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6523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63530" y="3272607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70907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174930" y="3423419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72431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862192" y="2890019"/>
            <a:ext cx="914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Eve</a:t>
            </a:r>
            <a:endParaRPr lang="en-US" altLang="zh-CN" sz="1600" i="1" baseline="-250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3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31" name="Picture 63" descr="pmore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  <p:cxnSp>
        <p:nvCxnSpPr>
          <p:cNvPr id="37" name="直接箭头连接符 36"/>
          <p:cNvCxnSpPr>
            <a:endCxn id="9" idx="0"/>
          </p:cNvCxnSpPr>
          <p:nvPr/>
        </p:nvCxnSpPr>
        <p:spPr>
          <a:xfrm flipH="1">
            <a:off x="2411760" y="2169939"/>
            <a:ext cx="1437903" cy="322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endCxn id="11" idx="0"/>
          </p:cNvCxnSpPr>
          <p:nvPr/>
        </p:nvCxnSpPr>
        <p:spPr>
          <a:xfrm>
            <a:off x="4355976" y="2276872"/>
            <a:ext cx="54006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3" idx="3"/>
            <a:endCxn id="12" idx="0"/>
          </p:cNvCxnSpPr>
          <p:nvPr/>
        </p:nvCxnSpPr>
        <p:spPr>
          <a:xfrm>
            <a:off x="5004049" y="2098620"/>
            <a:ext cx="2340259" cy="3942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3" name="Picture 23" descr="sara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5949280"/>
            <a:ext cx="720080" cy="720080"/>
          </a:xfrm>
          <a:prstGeom prst="rect">
            <a:avLst/>
          </a:prstGeom>
          <a:noFill/>
        </p:spPr>
      </p:pic>
      <p:sp>
        <p:nvSpPr>
          <p:cNvPr id="35" name="AutoShape 50"/>
          <p:cNvSpPr>
            <a:spLocks noChangeArrowheads="1"/>
          </p:cNvSpPr>
          <p:nvPr/>
        </p:nvSpPr>
        <p:spPr bwMode="auto">
          <a:xfrm>
            <a:off x="4644008" y="6093296"/>
            <a:ext cx="381000" cy="3810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</a:t>
            </a:r>
          </a:p>
        </p:txBody>
      </p:sp>
      <p:sp>
        <p:nvSpPr>
          <p:cNvPr id="36" name="矩形 35"/>
          <p:cNvSpPr/>
          <p:nvPr/>
        </p:nvSpPr>
        <p:spPr>
          <a:xfrm>
            <a:off x="4067944" y="4869160"/>
            <a:ext cx="1872208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Aggregator</a:t>
            </a:r>
            <a:endParaRPr lang="zh-CN" altLang="en-US" sz="2800" dirty="0"/>
          </a:p>
        </p:txBody>
      </p:sp>
      <p:cxnSp>
        <p:nvCxnSpPr>
          <p:cNvPr id="45" name="直接箭头连接符 44"/>
          <p:cNvCxnSpPr/>
          <p:nvPr/>
        </p:nvCxnSpPr>
        <p:spPr>
          <a:xfrm>
            <a:off x="2771800" y="4509120"/>
            <a:ext cx="936104" cy="36004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H="1">
            <a:off x="6084168" y="4509120"/>
            <a:ext cx="1152128" cy="36004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4860032" y="4365104"/>
            <a:ext cx="144016" cy="50405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4860032" y="5517232"/>
            <a:ext cx="0" cy="50405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1"/>
          <p:cNvGrpSpPr/>
          <p:nvPr/>
        </p:nvGrpSpPr>
        <p:grpSpPr>
          <a:xfrm>
            <a:off x="755576" y="3645024"/>
            <a:ext cx="7200800" cy="0"/>
            <a:chOff x="467544" y="3645024"/>
            <a:chExt cx="7200800" cy="0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1547664" y="3645024"/>
              <a:ext cx="6120680" cy="0"/>
            </a:xfrm>
            <a:prstGeom prst="line">
              <a:avLst/>
            </a:prstGeom>
            <a:ln w="76200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467544" y="3645024"/>
              <a:ext cx="1008112" cy="0"/>
            </a:xfrm>
            <a:prstGeom prst="line">
              <a:avLst/>
            </a:prstGeom>
            <a:ln w="76200">
              <a:prstDash val="sys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" name="圆角矩形标注 12"/>
          <p:cNvSpPr/>
          <p:nvPr/>
        </p:nvSpPr>
        <p:spPr>
          <a:xfrm>
            <a:off x="1475656" y="2348880"/>
            <a:ext cx="1440160" cy="720080"/>
          </a:xfrm>
          <a:prstGeom prst="wedgeRoundRectCallout">
            <a:avLst>
              <a:gd name="adj1" fmla="val -10756"/>
              <a:gd name="adj2" fmla="val 86944"/>
              <a:gd name="adj3" fmla="val 1666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>
                <a:solidFill>
                  <a:schemeClr val="bg1"/>
                </a:solidFill>
              </a:rPr>
              <a:t>IBAS  [GR06] </a:t>
            </a: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PKC 06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2051720" y="3429000"/>
            <a:ext cx="0" cy="43204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圆角矩形标注 15"/>
          <p:cNvSpPr/>
          <p:nvPr/>
        </p:nvSpPr>
        <p:spPr>
          <a:xfrm>
            <a:off x="2339752" y="4293096"/>
            <a:ext cx="1944216" cy="864096"/>
          </a:xfrm>
          <a:prstGeom prst="wedgeRoundRectCallout">
            <a:avLst>
              <a:gd name="adj1" fmla="val -5961"/>
              <a:gd name="adj2" fmla="val -86340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/>
              <a:t>Sequential IBAS.  [BGN+06]  CCS 07</a:t>
            </a:r>
            <a:endParaRPr lang="zh-CN" altLang="en-US" b="1" dirty="0"/>
          </a:p>
        </p:txBody>
      </p:sp>
      <p:cxnSp>
        <p:nvCxnSpPr>
          <p:cNvPr id="18" name="直接连接符 17"/>
          <p:cNvCxnSpPr/>
          <p:nvPr/>
        </p:nvCxnSpPr>
        <p:spPr>
          <a:xfrm>
            <a:off x="3203848" y="3429000"/>
            <a:ext cx="0" cy="43204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4644008" y="3429000"/>
            <a:ext cx="0" cy="43204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圆角矩形标注 19"/>
          <p:cNvSpPr/>
          <p:nvPr/>
        </p:nvSpPr>
        <p:spPr>
          <a:xfrm>
            <a:off x="3851920" y="1988840"/>
            <a:ext cx="1872208" cy="1152128"/>
          </a:xfrm>
          <a:prstGeom prst="wedgeRoundRectCallout">
            <a:avLst>
              <a:gd name="adj1" fmla="val -7738"/>
              <a:gd name="adj2" fmla="val 68425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/>
              <a:t>IBAS (with same common token)     [BJ10]  PKC 10</a:t>
            </a:r>
            <a:endParaRPr lang="zh-CN" altLang="en-US" b="1" dirty="0"/>
          </a:p>
        </p:txBody>
      </p:sp>
      <p:cxnSp>
        <p:nvCxnSpPr>
          <p:cNvPr id="21" name="直接连接符 20"/>
          <p:cNvCxnSpPr/>
          <p:nvPr/>
        </p:nvCxnSpPr>
        <p:spPr>
          <a:xfrm>
            <a:off x="6660232" y="3429000"/>
            <a:ext cx="0" cy="43204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圆角矩形标注 21"/>
          <p:cNvSpPr/>
          <p:nvPr/>
        </p:nvSpPr>
        <p:spPr>
          <a:xfrm>
            <a:off x="5652120" y="4221088"/>
            <a:ext cx="2304256" cy="864096"/>
          </a:xfrm>
          <a:prstGeom prst="wedgeRoundRectCallout">
            <a:avLst>
              <a:gd name="adj1" fmla="val -5961"/>
              <a:gd name="adj2" fmla="val -86340"/>
              <a:gd name="adj3" fmla="val 16667"/>
            </a:avLst>
          </a:prstGeom>
          <a:solidFill>
            <a:srgbClr val="6699C4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b="1" dirty="0" smtClean="0"/>
              <a:t>   Unrestricted IBAS.  [HSW13]  CRYPTO 13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B20E93"/>
                </a:solidFill>
                <a:effectLst/>
                <a:uLnTx/>
                <a:uFillTx/>
                <a:latin typeface="Arial Black" pitchFamily="34" charset="0"/>
                <a:ea typeface="+mj-ea"/>
                <a:cs typeface="Arial" pitchFamily="34" charset="0"/>
              </a:rPr>
              <a:t>Identity-Based Aggregate Signatures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圆角矩形标注 6"/>
          <p:cNvSpPr/>
          <p:nvPr/>
        </p:nvSpPr>
        <p:spPr>
          <a:xfrm>
            <a:off x="1619672" y="1916832"/>
            <a:ext cx="6624736" cy="4320480"/>
          </a:xfrm>
          <a:prstGeom prst="wedgeRoundRectCallout">
            <a:avLst>
              <a:gd name="adj1" fmla="val 249"/>
              <a:gd name="adj2" fmla="val 50436"/>
              <a:gd name="adj3" fmla="val 16667"/>
            </a:avLst>
          </a:prstGeom>
          <a:solidFill>
            <a:srgbClr val="DFE49C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3000"/>
              </a:lnSpc>
            </a:pPr>
            <a:r>
              <a:rPr lang="en-US" altLang="zh-CN" sz="2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2"/>
              </a:rPr>
              <a:t>IBAS are restricted to: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l"/>
            </a:pPr>
            <a:r>
              <a:rPr lang="en-US" altLang="zh-CN" sz="2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2"/>
              </a:rPr>
              <a:t>   </a:t>
            </a:r>
            <a:r>
              <a:rPr lang="en-US" altLang="zh-CN" sz="2200" b="1" dirty="0" smtClean="0">
                <a:solidFill>
                  <a:schemeClr val="tx1"/>
                </a:solidFill>
                <a:latin typeface="Berlin Sans FB Demi" pitchFamily="34" charset="0"/>
                <a:ea typeface="Cambria Math" pitchFamily="18" charset="0"/>
                <a:cs typeface="Times New Roman" pitchFamily="18" charset="0"/>
              </a:rPr>
              <a:t>share a common token </a:t>
            </a:r>
          </a:p>
          <a:p>
            <a:pPr algn="just">
              <a:lnSpc>
                <a:spcPts val="3000"/>
              </a:lnSpc>
            </a:pPr>
            <a:r>
              <a:rPr lang="en-US" altLang="zh-CN" sz="2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2"/>
              </a:rPr>
              <a:t>      e.g., where a set of signatures can only be    aggregated if they were created with the same common token</a:t>
            </a:r>
          </a:p>
          <a:p>
            <a:pPr algn="just">
              <a:lnSpc>
                <a:spcPts val="3000"/>
              </a:lnSpc>
            </a:pPr>
            <a:r>
              <a:rPr lang="en-US" altLang="zh-CN" sz="2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2"/>
              </a:rPr>
              <a:t> </a:t>
            </a:r>
          </a:p>
          <a:p>
            <a:pPr algn="just">
              <a:lnSpc>
                <a:spcPts val="3000"/>
              </a:lnSpc>
              <a:buFont typeface="Wingdings" pitchFamily="2" charset="2"/>
              <a:buChar char="l"/>
            </a:pPr>
            <a:r>
              <a:rPr lang="en-US" altLang="zh-CN" sz="2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2"/>
              </a:rPr>
              <a:t>   </a:t>
            </a:r>
            <a:r>
              <a:rPr lang="en-US" altLang="zh-CN" sz="2200" b="1" dirty="0" smtClean="0">
                <a:solidFill>
                  <a:schemeClr val="tx1"/>
                </a:solidFill>
                <a:latin typeface="Berlin Sans FB Demi" pitchFamily="34" charset="0"/>
                <a:ea typeface="Cambria Math" pitchFamily="18" charset="0"/>
                <a:cs typeface="Times New Roman" pitchFamily="18" charset="0"/>
              </a:rPr>
              <a:t>require sequential additions</a:t>
            </a:r>
          </a:p>
          <a:p>
            <a:pPr algn="just">
              <a:lnSpc>
                <a:spcPts val="3000"/>
              </a:lnSpc>
            </a:pPr>
            <a:r>
              <a:rPr lang="en-US" altLang="zh-CN" sz="2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  <a:cs typeface="Arial Unicode MS" pitchFamily="34" charset="-122"/>
              </a:rPr>
              <a:t>     e.g., where a group of signers sequentially form an aggregate by each adding their own signature to the aggregate-so-far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标注 5"/>
          <p:cNvSpPr/>
          <p:nvPr/>
        </p:nvSpPr>
        <p:spPr>
          <a:xfrm>
            <a:off x="1835696" y="2564904"/>
            <a:ext cx="5688632" cy="2880320"/>
          </a:xfrm>
          <a:prstGeom prst="wedgeRoundRectCallout">
            <a:avLst>
              <a:gd name="adj1" fmla="val -1205"/>
              <a:gd name="adj2" fmla="val 40095"/>
              <a:gd name="adj3" fmla="val 16667"/>
            </a:avLst>
          </a:prstGeom>
          <a:solidFill>
            <a:srgbClr val="5F5F5F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000" dirty="0" smtClean="0">
                <a:solidFill>
                  <a:srgbClr val="EBE33F"/>
                </a:solidFill>
                <a:latin typeface="Cambria Math" pitchFamily="18" charset="0"/>
                <a:ea typeface="Cambria Math" pitchFamily="18" charset="0"/>
              </a:rPr>
              <a:t>How to achieve identity-based aggregate signatures from standard signatures?</a:t>
            </a:r>
            <a:endParaRPr lang="zh-CN" altLang="en-US" sz="3000" dirty="0">
              <a:solidFill>
                <a:srgbClr val="EBE33F"/>
              </a:solidFill>
              <a:latin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Overview of our Approach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843808" y="1772816"/>
            <a:ext cx="2592288" cy="1008112"/>
          </a:xfrm>
          <a:prstGeom prst="roundRect">
            <a:avLst/>
          </a:prstGeom>
          <a:solidFill>
            <a:srgbClr val="DFE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Standard signature scheme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2915816" y="3717032"/>
            <a:ext cx="2520280" cy="936104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Identity-based signature 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2843808" y="5589240"/>
            <a:ext cx="2664296" cy="10081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2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Identity-based aggregate signature </a:t>
            </a:r>
            <a:endParaRPr lang="zh-CN" altLang="en-US" sz="2200" dirty="0">
              <a:solidFill>
                <a:schemeClr val="tx1"/>
              </a:solidFill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3779912" y="2852936"/>
            <a:ext cx="648072" cy="864096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下箭头 10"/>
          <p:cNvSpPr/>
          <p:nvPr/>
        </p:nvSpPr>
        <p:spPr>
          <a:xfrm>
            <a:off x="3779912" y="4725144"/>
            <a:ext cx="648072" cy="864096"/>
          </a:xfrm>
          <a:prstGeom prst="downArrow">
            <a:avLst/>
          </a:pr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4499992" y="2996952"/>
            <a:ext cx="31790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Universal samplers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[HJK+14]</a:t>
            </a:r>
            <a:endParaRPr lang="zh-CN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4941168"/>
            <a:ext cx="44390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>
                <a:latin typeface="Arial" pitchFamily="34" charset="0"/>
                <a:cs typeface="Arial" pitchFamily="34" charset="0"/>
              </a:rPr>
              <a:t>Indistinguishability</a:t>
            </a:r>
            <a:r>
              <a:rPr lang="en-US" altLang="zh-CN" sz="2000" dirty="0" smtClean="0">
                <a:latin typeface="Arial" pitchFamily="34" charset="0"/>
                <a:cs typeface="Arial" pitchFamily="34" charset="0"/>
              </a:rPr>
              <a:t> obfuscation </a:t>
            </a:r>
            <a:r>
              <a:rPr lang="en-US" altLang="zh-CN" sz="1400" dirty="0" smtClean="0">
                <a:latin typeface="Arial" pitchFamily="34" charset="0"/>
                <a:cs typeface="Arial" pitchFamily="34" charset="0"/>
              </a:rPr>
              <a:t>[HKW14]</a:t>
            </a:r>
            <a:endParaRPr lang="zh-CN" alt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2" name="组合 11"/>
          <p:cNvGrpSpPr/>
          <p:nvPr/>
        </p:nvGrpSpPr>
        <p:grpSpPr>
          <a:xfrm>
            <a:off x="1187624" y="1772816"/>
            <a:ext cx="6552728" cy="2160240"/>
            <a:chOff x="1187624" y="1988840"/>
            <a:chExt cx="6552728" cy="2160240"/>
          </a:xfrm>
        </p:grpSpPr>
        <p:sp>
          <p:nvSpPr>
            <p:cNvPr id="6" name="圆角矩形 5"/>
            <p:cNvSpPr/>
            <p:nvPr/>
          </p:nvSpPr>
          <p:spPr>
            <a:xfrm>
              <a:off x="1187624" y="1988840"/>
              <a:ext cx="6552728" cy="216024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Standard signature scheme</a:t>
              </a: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r>
                <a:rPr lang="en-US" altLang="zh-CN" sz="22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Identity-based aggregate signature* </a:t>
              </a:r>
              <a:endParaRPr lang="zh-CN" altLang="en-US" sz="2200" dirty="0">
                <a:solidFill>
                  <a:schemeClr val="bg1"/>
                </a:solidFill>
              </a:endParaRPr>
            </a:p>
          </p:txBody>
        </p:sp>
        <p:sp>
          <p:nvSpPr>
            <p:cNvPr id="7" name="下箭头 6"/>
            <p:cNvSpPr/>
            <p:nvPr/>
          </p:nvSpPr>
          <p:spPr>
            <a:xfrm rot="16200000">
              <a:off x="4067944" y="908720"/>
              <a:ext cx="936104" cy="4392488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5856" y="292494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 Rounded MT Bold" pitchFamily="34" charset="0"/>
                </a:rPr>
                <a:t>UP + </a:t>
              </a:r>
              <a:r>
                <a:rPr lang="en-US" altLang="zh-CN" sz="2000" dirty="0" err="1" smtClean="0">
                  <a:latin typeface="Arial Rounded MT Bold" pitchFamily="34" charset="0"/>
                </a:rPr>
                <a:t>iO</a:t>
              </a:r>
              <a:r>
                <a:rPr lang="en-US" altLang="zh-CN" sz="2000" dirty="0" smtClean="0">
                  <a:latin typeface="Arial Rounded MT Bold" pitchFamily="34" charset="0"/>
                </a:rPr>
                <a:t> + OWFs </a:t>
              </a:r>
              <a:endParaRPr lang="zh-CN" altLang="en-US" sz="2000" dirty="0">
                <a:latin typeface="Arial Rounded MT Bold" pitchFamily="34" charset="0"/>
              </a:endParaRPr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2123728" y="5949280"/>
            <a:ext cx="6840760" cy="57606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*: n-bounded IBAS, e.g. at most n signature can be aggregated.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87624" y="1772816"/>
            <a:ext cx="6859607" cy="2160240"/>
            <a:chOff x="1187624" y="1988840"/>
            <a:chExt cx="6859607" cy="2160240"/>
          </a:xfrm>
        </p:grpSpPr>
        <p:sp>
          <p:nvSpPr>
            <p:cNvPr id="6" name="圆角矩形 5"/>
            <p:cNvSpPr/>
            <p:nvPr/>
          </p:nvSpPr>
          <p:spPr>
            <a:xfrm>
              <a:off x="1187624" y="1988840"/>
              <a:ext cx="6552728" cy="216024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Standard signature scheme</a:t>
              </a: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r>
                <a:rPr lang="en-US" altLang="zh-CN" sz="22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Identity-based aggregate signature* </a:t>
              </a:r>
              <a:endParaRPr lang="zh-CN" altLang="en-US" sz="2200" dirty="0">
                <a:solidFill>
                  <a:schemeClr val="bg1"/>
                </a:solidFill>
              </a:endParaRPr>
            </a:p>
          </p:txBody>
        </p:sp>
        <p:sp>
          <p:nvSpPr>
            <p:cNvPr id="7" name="下箭头 6"/>
            <p:cNvSpPr/>
            <p:nvPr/>
          </p:nvSpPr>
          <p:spPr>
            <a:xfrm rot="16200000">
              <a:off x="4067944" y="908720"/>
              <a:ext cx="936104" cy="4392488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5856" y="292494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 Rounded MT Bold" pitchFamily="34" charset="0"/>
                </a:rPr>
                <a:t>UP + </a:t>
              </a:r>
              <a:r>
                <a:rPr lang="en-US" altLang="zh-CN" sz="2000" dirty="0" err="1" smtClean="0">
                  <a:latin typeface="Arial Rounded MT Bold" pitchFamily="34" charset="0"/>
                </a:rPr>
                <a:t>iO</a:t>
              </a:r>
              <a:r>
                <a:rPr lang="en-US" altLang="zh-CN" sz="2000" dirty="0" smtClean="0">
                  <a:latin typeface="Arial Rounded MT Bold" pitchFamily="34" charset="0"/>
                </a:rPr>
                <a:t> + OWFs </a:t>
              </a:r>
              <a:endParaRPr lang="zh-CN" altLang="en-US" sz="2000" dirty="0">
                <a:latin typeface="Arial Rounded MT Bold" pitchFamily="34" charset="0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 rot="20197614">
              <a:off x="6644958" y="3539501"/>
              <a:ext cx="1402273" cy="576064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ea typeface="Cambria Math" pitchFamily="18" charset="0"/>
                </a:rPr>
                <a:t>selective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2123728" y="5949280"/>
            <a:ext cx="6840760" cy="57606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*: n-bounded IBAS, e.g. at most n signature can be aggregated.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2" name="组合 11"/>
          <p:cNvGrpSpPr/>
          <p:nvPr/>
        </p:nvGrpSpPr>
        <p:grpSpPr>
          <a:xfrm>
            <a:off x="1187624" y="1772816"/>
            <a:ext cx="6859607" cy="2160240"/>
            <a:chOff x="1187624" y="1988840"/>
            <a:chExt cx="6859607" cy="2160240"/>
          </a:xfrm>
        </p:grpSpPr>
        <p:sp>
          <p:nvSpPr>
            <p:cNvPr id="6" name="圆角矩形 5"/>
            <p:cNvSpPr/>
            <p:nvPr/>
          </p:nvSpPr>
          <p:spPr>
            <a:xfrm>
              <a:off x="1187624" y="1988840"/>
              <a:ext cx="6552728" cy="2160240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Standard signature scheme</a:t>
              </a: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endParaRPr lang="en-US" altLang="zh-CN" sz="22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 algn="ctr"/>
              <a:r>
                <a:rPr lang="en-US" altLang="zh-CN" sz="22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Identity-based aggregate signature* </a:t>
              </a:r>
              <a:endParaRPr lang="zh-CN" altLang="en-US" sz="2200" dirty="0">
                <a:solidFill>
                  <a:schemeClr val="bg1"/>
                </a:solidFill>
              </a:endParaRPr>
            </a:p>
          </p:txBody>
        </p:sp>
        <p:sp>
          <p:nvSpPr>
            <p:cNvPr id="7" name="下箭头 6"/>
            <p:cNvSpPr/>
            <p:nvPr/>
          </p:nvSpPr>
          <p:spPr>
            <a:xfrm rot="16200000">
              <a:off x="4067944" y="908720"/>
              <a:ext cx="936104" cy="4392488"/>
            </a:xfrm>
            <a:prstGeom prst="down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75856" y="2924944"/>
              <a:ext cx="21602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dirty="0" smtClean="0">
                  <a:latin typeface="Arial Rounded MT Bold" pitchFamily="34" charset="0"/>
                </a:rPr>
                <a:t>UP + </a:t>
              </a:r>
              <a:r>
                <a:rPr lang="en-US" altLang="zh-CN" sz="2000" dirty="0" err="1" smtClean="0">
                  <a:latin typeface="Arial Rounded MT Bold" pitchFamily="34" charset="0"/>
                </a:rPr>
                <a:t>iO</a:t>
              </a:r>
              <a:r>
                <a:rPr lang="en-US" altLang="zh-CN" sz="2000" dirty="0" smtClean="0">
                  <a:latin typeface="Arial Rounded MT Bold" pitchFamily="34" charset="0"/>
                </a:rPr>
                <a:t> + OWFs </a:t>
              </a:r>
              <a:endParaRPr lang="zh-CN" altLang="en-US" sz="2000" dirty="0">
                <a:latin typeface="Arial Rounded MT Bold" pitchFamily="34" charset="0"/>
              </a:endParaRPr>
            </a:p>
          </p:txBody>
        </p:sp>
        <p:sp>
          <p:nvSpPr>
            <p:cNvPr id="10" name="圆角矩形 9"/>
            <p:cNvSpPr/>
            <p:nvPr/>
          </p:nvSpPr>
          <p:spPr>
            <a:xfrm rot="20197614">
              <a:off x="6644958" y="3539501"/>
              <a:ext cx="1402273" cy="576064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ea typeface="Cambria Math" pitchFamily="18" charset="0"/>
                </a:rPr>
                <a:t>selective</a:t>
              </a:r>
              <a:endParaRPr lang="zh-CN" alt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组合 14"/>
          <p:cNvGrpSpPr/>
          <p:nvPr/>
        </p:nvGrpSpPr>
        <p:grpSpPr>
          <a:xfrm>
            <a:off x="2267744" y="4365104"/>
            <a:ext cx="4193740" cy="1224136"/>
            <a:chOff x="1602396" y="4581128"/>
            <a:chExt cx="4193740" cy="1224136"/>
          </a:xfrm>
        </p:grpSpPr>
        <p:sp>
          <p:nvSpPr>
            <p:cNvPr id="11" name="圆角矩形 10"/>
            <p:cNvSpPr/>
            <p:nvPr/>
          </p:nvSpPr>
          <p:spPr>
            <a:xfrm>
              <a:off x="2051720" y="4581128"/>
              <a:ext cx="3744416" cy="122413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chemeClr val="tx1"/>
                  </a:solidFill>
                  <a:ea typeface="Cambria Math" pitchFamily="18" charset="0"/>
                </a:rPr>
                <a:t>wCCA</a:t>
              </a:r>
              <a:r>
                <a:rPr lang="en-US" altLang="zh-CN" sz="2000" dirty="0" smtClean="0">
                  <a:solidFill>
                    <a:schemeClr val="tx1"/>
                  </a:solidFill>
                  <a:ea typeface="Cambria Math" pitchFamily="18" charset="0"/>
                </a:rPr>
                <a:t> PKE</a:t>
              </a:r>
            </a:p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ea typeface="Cambria Math" pitchFamily="18" charset="0"/>
                </a:rPr>
                <a:t>        </a:t>
              </a:r>
              <a:r>
                <a:rPr lang="en-US" altLang="zh-CN" sz="2000" dirty="0" err="1" smtClean="0">
                  <a:solidFill>
                    <a:schemeClr val="tx1"/>
                  </a:solidFill>
                  <a:ea typeface="Cambria Math" pitchFamily="18" charset="0"/>
                </a:rPr>
                <a:t>Homomorphic</a:t>
              </a:r>
              <a:r>
                <a:rPr lang="en-US" altLang="zh-CN" sz="2000" dirty="0" smtClean="0">
                  <a:solidFill>
                    <a:schemeClr val="tx1"/>
                  </a:solidFill>
                  <a:ea typeface="Cambria Math" pitchFamily="18" charset="0"/>
                </a:rPr>
                <a:t> encryption</a:t>
              </a:r>
            </a:p>
            <a:p>
              <a:pPr algn="ctr"/>
              <a:r>
                <a:rPr lang="en-US" altLang="zh-CN" sz="2000" dirty="0" smtClean="0">
                  <a:solidFill>
                    <a:schemeClr val="tx1"/>
                  </a:solidFill>
                  <a:ea typeface="Cambria Math" pitchFamily="18" charset="0"/>
                </a:rPr>
                <a:t>       (</a:t>
              </a:r>
              <a:r>
                <a:rPr lang="en-US" altLang="zh-CN" sz="2000" dirty="0" err="1" smtClean="0">
                  <a:solidFill>
                    <a:schemeClr val="tx1"/>
                  </a:solidFill>
                  <a:ea typeface="Cambria Math" pitchFamily="18" charset="0"/>
                </a:rPr>
                <a:t>puncturable</a:t>
              </a:r>
              <a:r>
                <a:rPr lang="en-US" altLang="zh-CN" sz="2000" dirty="0" smtClean="0">
                  <a:solidFill>
                    <a:schemeClr val="tx1"/>
                  </a:solidFill>
                  <a:ea typeface="Cambria Math" pitchFamily="18" charset="0"/>
                </a:rPr>
                <a:t>) PRFs</a:t>
              </a:r>
            </a:p>
          </p:txBody>
        </p:sp>
        <p:sp>
          <p:nvSpPr>
            <p:cNvPr id="13" name="圆角矩形 12"/>
            <p:cNvSpPr/>
            <p:nvPr/>
          </p:nvSpPr>
          <p:spPr>
            <a:xfrm rot="20037585">
              <a:off x="1602396" y="4613206"/>
              <a:ext cx="1601656" cy="619709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 smtClean="0"/>
                <a:t>Ingredients</a:t>
              </a:r>
              <a:endParaRPr lang="zh-CN" altLang="en-US" sz="2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2123728" y="5949280"/>
            <a:ext cx="6840760" cy="576064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*: n-bounded IBAS, e.g. at most n signature can be aggregated.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827584" y="1628800"/>
            <a:ext cx="7416824" cy="2232248"/>
            <a:chOff x="827584" y="1628800"/>
            <a:chExt cx="7416824" cy="2232248"/>
          </a:xfrm>
        </p:grpSpPr>
        <p:sp>
          <p:nvSpPr>
            <p:cNvPr id="6" name="圆角矩形 5"/>
            <p:cNvSpPr/>
            <p:nvPr/>
          </p:nvSpPr>
          <p:spPr>
            <a:xfrm>
              <a:off x="827584" y="1628800"/>
              <a:ext cx="7416824" cy="2232248"/>
            </a:xfrm>
            <a:prstGeom prst="roundRect">
              <a:avLst/>
            </a:prstGeom>
            <a:solidFill>
              <a:srgbClr val="6699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IBAS.Setup</a:t>
              </a:r>
              <a:endParaRPr lang="en-US" altLang="zh-CN" sz="2200" b="1" dirty="0">
                <a:solidFill>
                  <a:srgbClr val="002060"/>
                </a:solidFill>
                <a:latin typeface="Comic Sans MS" pitchFamily="66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HE.Setup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     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HE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HE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 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HE.Enc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(pk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HE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,0)      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ct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</a:t>
              </a:r>
              <a:endParaRPr lang="en-US" altLang="zh-CN" sz="20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PKE.Setup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    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  PRF key K, universal parameter U ;</a:t>
              </a: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3.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Creat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program 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iO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iO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;</a:t>
              </a: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4.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Output public parameters PP=(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HE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U, 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iO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iO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)),</a:t>
              </a:r>
            </a:p>
            <a:p>
              <a:pPr>
                <a:lnSpc>
                  <a:spcPts val="3000"/>
                </a:lnSpc>
              </a:pPr>
              <a:r>
                <a:rPr lang="en-US" altLang="zh-CN" sz="2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               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master secret key 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msk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=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;</a:t>
              </a:r>
              <a:endParaRPr lang="en-US" altLang="zh-CN" sz="2000" b="1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8" name="直接箭头连接符 7"/>
            <p:cNvCxnSpPr/>
            <p:nvPr/>
          </p:nvCxnSpPr>
          <p:spPr>
            <a:xfrm>
              <a:off x="2411760" y="2204864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/>
            <p:nvPr/>
          </p:nvCxnSpPr>
          <p:spPr>
            <a:xfrm>
              <a:off x="5868144" y="2204864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2555776" y="2564904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7" name="直接连接符 26"/>
          <p:cNvCxnSpPr/>
          <p:nvPr/>
        </p:nvCxnSpPr>
        <p:spPr>
          <a:xfrm>
            <a:off x="3707904" y="1988840"/>
            <a:ext cx="16561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组合 35"/>
          <p:cNvGrpSpPr/>
          <p:nvPr/>
        </p:nvGrpSpPr>
        <p:grpSpPr>
          <a:xfrm>
            <a:off x="1722508" y="4149080"/>
            <a:ext cx="4721700" cy="2232248"/>
            <a:chOff x="1722508" y="4149080"/>
            <a:chExt cx="4721700" cy="2232248"/>
          </a:xfrm>
        </p:grpSpPr>
        <p:grpSp>
          <p:nvGrpSpPr>
            <p:cNvPr id="35" name="组合 34"/>
            <p:cNvGrpSpPr/>
            <p:nvPr/>
          </p:nvGrpSpPr>
          <p:grpSpPr>
            <a:xfrm>
              <a:off x="2339752" y="4149080"/>
              <a:ext cx="4104456" cy="2232248"/>
              <a:chOff x="2339752" y="4149080"/>
              <a:chExt cx="4104456" cy="2232248"/>
            </a:xfrm>
          </p:grpSpPr>
          <p:sp>
            <p:nvSpPr>
              <p:cNvPr id="12" name="圆角矩形 11"/>
              <p:cNvSpPr/>
              <p:nvPr/>
            </p:nvSpPr>
            <p:spPr>
              <a:xfrm>
                <a:off x="2339752" y="4941168"/>
                <a:ext cx="4104456" cy="1440160"/>
              </a:xfrm>
              <a:prstGeom prst="roundRect">
                <a:avLst/>
              </a:prstGeom>
              <a:solidFill>
                <a:srgbClr val="DFE49C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P</a:t>
                </a:r>
                <a:r>
                  <a:rPr lang="en-US" altLang="zh-CN" baseline="-250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0</a:t>
                </a:r>
                <a:endPara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lnSpc>
                    <a:spcPts val="2300"/>
                  </a:lnSpc>
                </a:pPr>
                <a:r>
                  <a:rPr lang="en-US" altLang="zh-CN" b="1" u="sng" dirty="0" smtClean="0">
                    <a:solidFill>
                      <a:srgbClr val="002060"/>
                    </a:solidFill>
                    <a:latin typeface="Comic Sans MS" pitchFamily="66" charset="0"/>
                    <a:ea typeface="Cambria Math" pitchFamily="18" charset="0"/>
                  </a:rPr>
                  <a:t>1.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omic Sans MS" pitchFamily="66" charset="0"/>
                    <a:ea typeface="Cambria Math" pitchFamily="18" charset="0"/>
                  </a:rPr>
                  <a:t> </a:t>
                </a:r>
                <a:r>
                  <a:rPr lang="en-US" altLang="zh-CN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SIG.Setup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altLang="zh-CN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r</a:t>
                </a:r>
                <a:r>
                  <a:rPr lang="en-US" altLang="zh-CN" baseline="-25000" dirty="0" smtClean="0">
                    <a:solidFill>
                      <a:schemeClr val="tx1"/>
                    </a:solidFill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)       (</a:t>
                </a:r>
                <a:r>
                  <a:rPr lang="en-US" altLang="zh-CN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vk</a:t>
                </a:r>
                <a:r>
                  <a:rPr lang="en-US" altLang="zh-CN" baseline="-25000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SIG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, </a:t>
                </a:r>
                <a:r>
                  <a:rPr lang="en-US" altLang="zh-CN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sk</a:t>
                </a:r>
                <a:r>
                  <a:rPr lang="en-US" altLang="zh-CN" baseline="-25000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SIG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),  </a:t>
                </a:r>
              </a:p>
              <a:p>
                <a:pPr>
                  <a:lnSpc>
                    <a:spcPts val="2300"/>
                  </a:lnSpc>
                </a:pP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      </a:t>
                </a:r>
                <a:r>
                  <a:rPr lang="en-US" altLang="zh-CN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PKE.Enc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(</a:t>
                </a:r>
                <a:r>
                  <a:rPr lang="en-US" altLang="zh-CN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pk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, </a:t>
                </a:r>
                <a:r>
                  <a:rPr lang="en-US" altLang="zh-CN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sk</a:t>
                </a:r>
                <a:r>
                  <a:rPr lang="en-US" altLang="zh-CN" baseline="-25000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SIG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; r</a:t>
                </a:r>
                <a:r>
                  <a:rPr lang="en-US" altLang="zh-CN" baseline="-25000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)        c</a:t>
                </a:r>
                <a:r>
                  <a:rPr lang="en-US" altLang="zh-CN" baseline="-25000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  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;</a:t>
                </a:r>
                <a:endParaRPr lang="en-US" altLang="zh-CN" u="sng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endParaRPr>
              </a:p>
              <a:p>
                <a:pPr>
                  <a:lnSpc>
                    <a:spcPts val="2300"/>
                  </a:lnSpc>
                </a:pPr>
                <a:r>
                  <a:rPr lang="en-US" altLang="zh-CN" b="1" u="sng" dirty="0" smtClean="0">
                    <a:solidFill>
                      <a:srgbClr val="002060"/>
                    </a:solidFill>
                    <a:latin typeface="Comic Sans MS" pitchFamily="66" charset="0"/>
                    <a:ea typeface="Cambria Math" pitchFamily="18" charset="0"/>
                  </a:rPr>
                  <a:t>2.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  Output (</a:t>
                </a:r>
                <a:r>
                  <a:rPr lang="en-US" altLang="zh-CN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vk</a:t>
                </a:r>
                <a:r>
                  <a:rPr lang="en-US" altLang="zh-CN" baseline="-25000" dirty="0" err="1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SIG</a:t>
                </a:r>
                <a:r>
                  <a:rPr lang="en-US" altLang="zh-CN" dirty="0" smtClean="0">
                    <a:solidFill>
                      <a:srgbClr val="002060"/>
                    </a:solidFill>
                    <a:latin typeface="Cambria Math" pitchFamily="18" charset="0"/>
                    <a:ea typeface="Cambria Math" pitchFamily="18" charset="0"/>
                  </a:rPr>
                  <a:t>, c);</a:t>
                </a:r>
                <a:endPara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endParaRPr>
              </a:p>
            </p:txBody>
          </p:sp>
          <p:cxnSp>
            <p:nvCxnSpPr>
              <p:cNvPr id="13" name="直接箭头连接符 12"/>
              <p:cNvCxnSpPr/>
              <p:nvPr/>
            </p:nvCxnSpPr>
            <p:spPr>
              <a:xfrm>
                <a:off x="4355976" y="4509120"/>
                <a:ext cx="0" cy="3600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3923928" y="4149080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>
                    <a:latin typeface="Cambria Math" pitchFamily="18" charset="0"/>
                    <a:ea typeface="Cambria Math" pitchFamily="18" charset="0"/>
                  </a:rPr>
                  <a:t>r=r</a:t>
                </a:r>
                <a:r>
                  <a:rPr lang="en-US" altLang="zh-CN" baseline="-25000" dirty="0" smtClean="0"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en-US" altLang="zh-CN" dirty="0" smtClean="0">
                    <a:latin typeface="Cambria Math" pitchFamily="18" charset="0"/>
                    <a:ea typeface="Cambria Math" pitchFamily="18" charset="0"/>
                  </a:rPr>
                  <a:t>||r</a:t>
                </a:r>
                <a:r>
                  <a:rPr lang="en-US" altLang="zh-CN" baseline="-25000" dirty="0" smtClean="0">
                    <a:latin typeface="Cambria Math" pitchFamily="18" charset="0"/>
                    <a:ea typeface="Cambria Math" pitchFamily="18" charset="0"/>
                  </a:rPr>
                  <a:t>1</a:t>
                </a:r>
                <a:endParaRPr lang="zh-CN" altLang="en-US" baseline="-25000" dirty="0">
                  <a:latin typeface="Cambria Math" pitchFamily="18" charset="0"/>
                </a:endParaRPr>
              </a:p>
            </p:txBody>
          </p:sp>
          <p:cxnSp>
            <p:nvCxnSpPr>
              <p:cNvPr id="18" name="直接箭头连接符 17"/>
              <p:cNvCxnSpPr/>
              <p:nvPr/>
            </p:nvCxnSpPr>
            <p:spPr>
              <a:xfrm>
                <a:off x="4139952" y="5517232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/>
              <p:nvPr/>
            </p:nvCxnSpPr>
            <p:spPr>
              <a:xfrm>
                <a:off x="4932040" y="5805264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2" name="圆角矩形 31"/>
            <p:cNvSpPr/>
            <p:nvPr/>
          </p:nvSpPr>
          <p:spPr>
            <a:xfrm rot="19913584">
              <a:off x="1722508" y="4678072"/>
              <a:ext cx="1778507" cy="576064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 smtClean="0">
                  <a:solidFill>
                    <a:schemeClr val="bg1"/>
                  </a:solidFill>
                  <a:ea typeface="Cambria Math" pitchFamily="18" charset="0"/>
                </a:rPr>
                <a:t>Hardwire: </a:t>
              </a:r>
              <a:r>
                <a:rPr lang="en-US" altLang="zh-CN" sz="2200" dirty="0" err="1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pk</a:t>
              </a:r>
              <a:endParaRPr lang="zh-CN" altLang="en-US" sz="2200" dirty="0">
                <a:solidFill>
                  <a:schemeClr val="bg1"/>
                </a:solidFill>
                <a:latin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29" name="组合 28"/>
          <p:cNvGrpSpPr/>
          <p:nvPr/>
        </p:nvGrpSpPr>
        <p:grpSpPr>
          <a:xfrm>
            <a:off x="5940152" y="1844824"/>
            <a:ext cx="2952328" cy="1872208"/>
            <a:chOff x="5940152" y="1844824"/>
            <a:chExt cx="2952328" cy="1872208"/>
          </a:xfrm>
        </p:grpSpPr>
        <p:sp>
          <p:nvSpPr>
            <p:cNvPr id="12" name="圆角矩形 11"/>
            <p:cNvSpPr/>
            <p:nvPr/>
          </p:nvSpPr>
          <p:spPr>
            <a:xfrm>
              <a:off x="5940152" y="2564904"/>
              <a:ext cx="2952328" cy="1152128"/>
            </a:xfrm>
            <a:prstGeom prst="roundRect">
              <a:avLst/>
            </a:prstGeom>
            <a:solidFill>
              <a:srgbClr val="DFE49C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altLang="zh-CN" sz="1400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endParaRPr lang="en-US" altLang="zh-CN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2300"/>
                </a:lnSpc>
              </a:pPr>
              <a:r>
                <a:rPr lang="en-US" altLang="zh-CN" sz="14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SIG.Setup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r</a:t>
              </a:r>
              <a:r>
                <a:rPr lang="en-US" altLang="zh-CN" sz="1400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   (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  </a:t>
              </a:r>
            </a:p>
            <a:p>
              <a:pPr>
                <a:lnSpc>
                  <a:spcPts val="2300"/>
                </a:lnSpc>
              </a:pP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   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PKE.Enc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 r</a:t>
              </a:r>
              <a:r>
                <a:rPr lang="en-US" altLang="zh-CN" sz="14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  c</a:t>
              </a:r>
              <a:r>
                <a:rPr lang="en-US" altLang="zh-CN" sz="14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</a:t>
              </a:r>
              <a:endParaRPr lang="en-US" altLang="zh-CN" sz="14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2300"/>
                </a:lnSpc>
              </a:pPr>
              <a:r>
                <a:rPr lang="en-US" altLang="zh-CN" sz="14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Output (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c);</a:t>
              </a:r>
              <a:endParaRPr lang="en-US" altLang="zh-CN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7596336" y="220486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164288" y="1844824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Cambria Math" pitchFamily="18" charset="0"/>
                  <a:ea typeface="Cambria Math" pitchFamily="18" charset="0"/>
                </a:rPr>
                <a:t>r=r</a:t>
              </a:r>
              <a:r>
                <a:rPr lang="en-US" altLang="zh-CN" baseline="-25000" dirty="0" smtClean="0"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dirty="0" smtClean="0">
                  <a:latin typeface="Cambria Math" pitchFamily="18" charset="0"/>
                  <a:ea typeface="Cambria Math" pitchFamily="18" charset="0"/>
                </a:rPr>
                <a:t>||r</a:t>
              </a:r>
              <a:r>
                <a:rPr lang="en-US" altLang="zh-CN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zh-CN" altLang="en-US" baseline="-25000" dirty="0">
                <a:latin typeface="Cambria Math" pitchFamily="18" charset="0"/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7380312" y="299695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7956376" y="3284984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组合 26"/>
          <p:cNvGrpSpPr/>
          <p:nvPr/>
        </p:nvGrpSpPr>
        <p:grpSpPr>
          <a:xfrm>
            <a:off x="467544" y="1916832"/>
            <a:ext cx="4824536" cy="2016224"/>
            <a:chOff x="683568" y="1916832"/>
            <a:chExt cx="4824536" cy="2016224"/>
          </a:xfrm>
        </p:grpSpPr>
        <p:sp>
          <p:nvSpPr>
            <p:cNvPr id="6" name="圆角矩形 5"/>
            <p:cNvSpPr/>
            <p:nvPr/>
          </p:nvSpPr>
          <p:spPr>
            <a:xfrm>
              <a:off x="683568" y="1916832"/>
              <a:ext cx="4824536" cy="2016224"/>
            </a:xfrm>
            <a:prstGeom prst="roundRect">
              <a:avLst/>
            </a:prstGeom>
            <a:solidFill>
              <a:srgbClr val="6699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IBAS.KeyGen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(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sk,id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)</a:t>
              </a:r>
              <a:endParaRPr lang="en-US" altLang="zh-CN" sz="2200" b="1" dirty="0">
                <a:solidFill>
                  <a:srgbClr val="002060"/>
                </a:solidFill>
                <a:latin typeface="Comic Sans MS" pitchFamily="66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InduceGen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(U, 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||id)       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);</a:t>
              </a:r>
              <a:endParaRPr lang="en-US" altLang="zh-CN" sz="20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Return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PKE.Dec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sk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</a:t>
              </a:r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3851920" y="3356992"/>
              <a:ext cx="233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3563888" y="2924944"/>
              <a:ext cx="233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691680" y="2708920"/>
              <a:ext cx="2808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圆角矩形 27"/>
          <p:cNvSpPr/>
          <p:nvPr/>
        </p:nvSpPr>
        <p:spPr>
          <a:xfrm rot="19913584">
            <a:off x="5499407" y="2287218"/>
            <a:ext cx="1385092" cy="48251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smtClean="0">
                <a:solidFill>
                  <a:schemeClr val="bg1"/>
                </a:solidFill>
                <a:ea typeface="Cambria Math" pitchFamily="18" charset="0"/>
              </a:rPr>
              <a:t>Hardwire: </a:t>
            </a:r>
            <a:r>
              <a:rPr lang="en-US" altLang="zh-CN" sz="16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pk</a:t>
            </a:r>
            <a:endParaRPr lang="zh-CN" altLang="en-US" sz="1600" dirty="0">
              <a:solidFill>
                <a:schemeClr val="bg1"/>
              </a:solidFill>
              <a:latin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2" name="组合 28"/>
          <p:cNvGrpSpPr/>
          <p:nvPr/>
        </p:nvGrpSpPr>
        <p:grpSpPr>
          <a:xfrm>
            <a:off x="5940152" y="1844824"/>
            <a:ext cx="2952328" cy="1872208"/>
            <a:chOff x="5940152" y="1844824"/>
            <a:chExt cx="2952328" cy="1872208"/>
          </a:xfrm>
        </p:grpSpPr>
        <p:sp>
          <p:nvSpPr>
            <p:cNvPr id="12" name="圆角矩形 11"/>
            <p:cNvSpPr/>
            <p:nvPr/>
          </p:nvSpPr>
          <p:spPr>
            <a:xfrm>
              <a:off x="5940152" y="2564904"/>
              <a:ext cx="2952328" cy="1152128"/>
            </a:xfrm>
            <a:prstGeom prst="roundRect">
              <a:avLst/>
            </a:prstGeom>
            <a:solidFill>
              <a:srgbClr val="DFE49C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altLang="zh-CN" sz="1400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endParaRPr lang="en-US" altLang="zh-CN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2300"/>
                </a:lnSpc>
              </a:pPr>
              <a:r>
                <a:rPr lang="en-US" altLang="zh-CN" sz="14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SIG.Setup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altLang="zh-CN" sz="14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r</a:t>
              </a:r>
              <a:r>
                <a:rPr lang="en-US" altLang="zh-CN" sz="1400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   (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  </a:t>
              </a:r>
            </a:p>
            <a:p>
              <a:pPr>
                <a:lnSpc>
                  <a:spcPts val="2300"/>
                </a:lnSpc>
              </a:pP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   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PKE.Enc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 r</a:t>
              </a:r>
              <a:r>
                <a:rPr lang="en-US" altLang="zh-CN" sz="14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  c</a:t>
              </a:r>
              <a:r>
                <a:rPr lang="en-US" altLang="zh-CN" sz="14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</a:t>
              </a:r>
              <a:endParaRPr lang="en-US" altLang="zh-CN" sz="14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2300"/>
                </a:lnSpc>
              </a:pPr>
              <a:r>
                <a:rPr lang="en-US" altLang="zh-CN" sz="14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Output (</a:t>
              </a:r>
              <a:r>
                <a:rPr lang="en-US" altLang="zh-CN" sz="14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sz="14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</a:t>
              </a:r>
              <a:r>
                <a:rPr lang="en-US" altLang="zh-CN" sz="1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c);</a:t>
              </a:r>
              <a:endParaRPr lang="en-US" altLang="zh-CN" sz="14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13" name="直接箭头连接符 12"/>
            <p:cNvCxnSpPr/>
            <p:nvPr/>
          </p:nvCxnSpPr>
          <p:spPr>
            <a:xfrm>
              <a:off x="7596336" y="2204864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164288" y="1844824"/>
              <a:ext cx="9637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Cambria Math" pitchFamily="18" charset="0"/>
                  <a:ea typeface="Cambria Math" pitchFamily="18" charset="0"/>
                </a:rPr>
                <a:t>r=r</a:t>
              </a:r>
              <a:r>
                <a:rPr lang="en-US" altLang="zh-CN" baseline="-25000" dirty="0" smtClean="0"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dirty="0" smtClean="0">
                  <a:latin typeface="Cambria Math" pitchFamily="18" charset="0"/>
                  <a:ea typeface="Cambria Math" pitchFamily="18" charset="0"/>
                </a:rPr>
                <a:t>||r</a:t>
              </a:r>
              <a:r>
                <a:rPr lang="en-US" altLang="zh-CN" baseline="-25000" dirty="0" smtClean="0">
                  <a:latin typeface="Cambria Math" pitchFamily="18" charset="0"/>
                  <a:ea typeface="Cambria Math" pitchFamily="18" charset="0"/>
                </a:rPr>
                <a:t>1</a:t>
              </a:r>
              <a:endParaRPr lang="zh-CN" altLang="en-US" baseline="-25000" dirty="0">
                <a:latin typeface="Cambria Math" pitchFamily="18" charset="0"/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7380312" y="299695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7956376" y="3284984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组合 24"/>
          <p:cNvGrpSpPr/>
          <p:nvPr/>
        </p:nvGrpSpPr>
        <p:grpSpPr>
          <a:xfrm>
            <a:off x="395536" y="4437112"/>
            <a:ext cx="4824536" cy="1944216"/>
            <a:chOff x="755576" y="4509120"/>
            <a:chExt cx="4824536" cy="1944216"/>
          </a:xfrm>
        </p:grpSpPr>
        <p:sp>
          <p:nvSpPr>
            <p:cNvPr id="14" name="圆角矩形 13"/>
            <p:cNvSpPr/>
            <p:nvPr/>
          </p:nvSpPr>
          <p:spPr>
            <a:xfrm>
              <a:off x="755576" y="4509120"/>
              <a:ext cx="4824536" cy="1944216"/>
            </a:xfrm>
            <a:prstGeom prst="roundRect">
              <a:avLst/>
            </a:prstGeom>
            <a:solidFill>
              <a:srgbClr val="6699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IBAS.Sign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(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sk</a:t>
              </a:r>
              <a:r>
                <a:rPr lang="en-US" altLang="zh-CN" sz="2200" b="1" baseline="-25000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id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,m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)</a:t>
              </a:r>
              <a:endParaRPr lang="en-US" altLang="zh-CN" sz="2200" b="1" dirty="0">
                <a:solidFill>
                  <a:srgbClr val="002060"/>
                </a:solidFill>
                <a:latin typeface="Comic Sans MS" pitchFamily="66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SIG.Sign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(sk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m)       </a:t>
              </a:r>
              <a:r>
                <a:rPr lang="el-GR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;</a:t>
              </a:r>
              <a:endParaRPr lang="en-US" altLang="zh-CN" sz="20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Return </a:t>
              </a:r>
              <a:r>
                <a:rPr lang="el-GR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</a:t>
              </a:r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3131840" y="5517232"/>
              <a:ext cx="233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1763688" y="5301208"/>
              <a:ext cx="2808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26"/>
          <p:cNvGrpSpPr/>
          <p:nvPr/>
        </p:nvGrpSpPr>
        <p:grpSpPr>
          <a:xfrm>
            <a:off x="467544" y="1916832"/>
            <a:ext cx="4824536" cy="2016224"/>
            <a:chOff x="683568" y="1916832"/>
            <a:chExt cx="4824536" cy="2016224"/>
          </a:xfrm>
        </p:grpSpPr>
        <p:sp>
          <p:nvSpPr>
            <p:cNvPr id="6" name="圆角矩形 5"/>
            <p:cNvSpPr/>
            <p:nvPr/>
          </p:nvSpPr>
          <p:spPr>
            <a:xfrm>
              <a:off x="683568" y="1916832"/>
              <a:ext cx="4824536" cy="2016224"/>
            </a:xfrm>
            <a:prstGeom prst="roundRect">
              <a:avLst/>
            </a:prstGeom>
            <a:solidFill>
              <a:srgbClr val="6699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3000"/>
                </a:lnSpc>
              </a:pP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IBAS.KeyGen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(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sk,id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)</a:t>
              </a:r>
              <a:endParaRPr lang="en-US" altLang="zh-CN" sz="2200" b="1" dirty="0">
                <a:solidFill>
                  <a:srgbClr val="002060"/>
                </a:solidFill>
                <a:latin typeface="Comic Sans MS" pitchFamily="66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InduceGen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(U, 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||id)       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);</a:t>
              </a:r>
              <a:endParaRPr lang="en-US" altLang="zh-CN" sz="20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30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Return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PKE.Dec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sk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sk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;</a:t>
              </a:r>
            </a:p>
          </p:txBody>
        </p:sp>
        <p:cxnSp>
          <p:nvCxnSpPr>
            <p:cNvPr id="10" name="直接箭头连接符 9"/>
            <p:cNvCxnSpPr/>
            <p:nvPr/>
          </p:nvCxnSpPr>
          <p:spPr>
            <a:xfrm>
              <a:off x="3851920" y="3356992"/>
              <a:ext cx="233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3563888" y="2924944"/>
              <a:ext cx="233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1691680" y="2708920"/>
              <a:ext cx="280831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圆角矩形 27"/>
          <p:cNvSpPr/>
          <p:nvPr/>
        </p:nvSpPr>
        <p:spPr>
          <a:xfrm rot="19913584">
            <a:off x="5499407" y="2287218"/>
            <a:ext cx="1385092" cy="48251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600" dirty="0" smtClean="0">
                <a:solidFill>
                  <a:schemeClr val="bg1"/>
                </a:solidFill>
                <a:ea typeface="Cambria Math" pitchFamily="18" charset="0"/>
              </a:rPr>
              <a:t>Hardwire: </a:t>
            </a:r>
            <a:r>
              <a:rPr lang="en-US" altLang="zh-CN" sz="16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pk</a:t>
            </a:r>
            <a:endParaRPr lang="zh-CN" altLang="en-US" sz="1600" dirty="0">
              <a:solidFill>
                <a:schemeClr val="bg1"/>
              </a:solidFill>
              <a:latin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683568" y="1772816"/>
            <a:ext cx="5472608" cy="2016224"/>
            <a:chOff x="683568" y="1916832"/>
            <a:chExt cx="5472608" cy="2016224"/>
          </a:xfrm>
        </p:grpSpPr>
        <p:sp>
          <p:nvSpPr>
            <p:cNvPr id="6" name="圆角矩形 5"/>
            <p:cNvSpPr/>
            <p:nvPr/>
          </p:nvSpPr>
          <p:spPr>
            <a:xfrm>
              <a:off x="683568" y="1916832"/>
              <a:ext cx="5472608" cy="2016224"/>
            </a:xfrm>
            <a:prstGeom prst="roundRect">
              <a:avLst/>
            </a:prstGeom>
            <a:solidFill>
              <a:srgbClr val="6699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4000"/>
                </a:lnSpc>
              </a:pP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IBAS.Aggregate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(PP,{(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id</a:t>
              </a:r>
              <a:r>
                <a:rPr lang="en-US" altLang="zh-CN" sz="2200" b="1" baseline="-25000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,m</a:t>
              </a:r>
              <a:r>
                <a:rPr lang="en-US" altLang="zh-CN" sz="2200" b="1" baseline="-25000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),</a:t>
              </a:r>
              <a:r>
                <a:rPr lang="el-GR" altLang="zh-CN" sz="2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sz="2200" b="1" baseline="-25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}</a:t>
              </a:r>
              <a:r>
                <a:rPr lang="en-US" altLang="zh-CN" sz="2200" b="1" baseline="-25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)</a:t>
              </a:r>
              <a:endParaRPr lang="en-US" altLang="zh-CN" sz="2200" b="1" dirty="0">
                <a:solidFill>
                  <a:srgbClr val="002060"/>
                </a:solidFill>
                <a:latin typeface="Comic Sans MS" pitchFamily="66" charset="0"/>
              </a:endParaRPr>
            </a:p>
            <a:p>
              <a:pPr>
                <a:lnSpc>
                  <a:spcPts val="35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InduceGen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(U, 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||id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(vk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;</a:t>
              </a:r>
              <a:endParaRPr lang="en-US" altLang="zh-CN" sz="20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35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Return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iO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)({vk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,m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}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;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1259632" y="2708920"/>
              <a:ext cx="432048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3563888" y="2996952"/>
              <a:ext cx="233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1835696" y="4077072"/>
            <a:ext cx="5322867" cy="2592288"/>
            <a:chOff x="1697405" y="4077072"/>
            <a:chExt cx="5322867" cy="2592288"/>
          </a:xfrm>
        </p:grpSpPr>
        <p:sp>
          <p:nvSpPr>
            <p:cNvPr id="15" name="TextBox 14"/>
            <p:cNvSpPr txBox="1"/>
            <p:nvPr/>
          </p:nvSpPr>
          <p:spPr>
            <a:xfrm>
              <a:off x="3707904" y="4077072"/>
              <a:ext cx="18722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{vk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(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,m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), 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}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endParaRPr lang="zh-CN" altLang="en-US" baseline="-25000" dirty="0">
                <a:latin typeface="Cambria Math" pitchFamily="18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339752" y="4869160"/>
              <a:ext cx="4680520" cy="1800200"/>
            </a:xfrm>
            <a:prstGeom prst="roundRect">
              <a:avLst/>
            </a:prstGeom>
            <a:solidFill>
              <a:srgbClr val="DFE49C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endParaRPr lang="en-US" altLang="zh-CN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2300"/>
                </a:lnSpc>
              </a:pPr>
              <a:r>
                <a:rPr lang="en-US" altLang="zh-CN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Compute t=</a:t>
              </a:r>
              <a:r>
                <a:rPr lang="el-GR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σ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·ct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+ · · ·+</a:t>
              </a:r>
              <a:r>
                <a:rPr lang="el-GR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σ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n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·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ct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n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;</a:t>
              </a:r>
            </a:p>
            <a:p>
              <a:pPr>
                <a:lnSpc>
                  <a:spcPts val="2300"/>
                </a:lnSpc>
              </a:pPr>
              <a:r>
                <a:rPr lang="en-US" altLang="zh-CN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Compute  </a:t>
              </a:r>
              <a:r>
                <a:rPr lang="en-US" altLang="zh-CN" dirty="0" err="1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s</a:t>
              </a:r>
              <a:r>
                <a:rPr lang="en-US" altLang="zh-CN" baseline="-25000" dirty="0" err="1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=F(K, vk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||id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||m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||i||t) ; </a:t>
              </a:r>
            </a:p>
            <a:p>
              <a:pPr>
                <a:lnSpc>
                  <a:spcPts val="2300"/>
                </a:lnSpc>
              </a:pPr>
              <a:r>
                <a:rPr lang="en-US" altLang="zh-CN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3.</a:t>
              </a:r>
              <a:r>
                <a:rPr lang="en-US" altLang="zh-CN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Output </a:t>
              </a:r>
              <a:r>
                <a:rPr lang="el-GR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agg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=(t, ⊕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s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);</a:t>
              </a:r>
              <a:endParaRPr lang="en-US" altLang="zh-CN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>
            <a:xfrm>
              <a:off x="4572000" y="4509120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圆角矩形 18"/>
            <p:cNvSpPr/>
            <p:nvPr/>
          </p:nvSpPr>
          <p:spPr>
            <a:xfrm rot="19913584">
              <a:off x="1697405" y="4594323"/>
              <a:ext cx="1778507" cy="775190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ea typeface="Cambria Math" pitchFamily="18" charset="0"/>
                </a:rPr>
                <a:t>Hardwire: </a:t>
              </a:r>
            </a:p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K, ct</a:t>
              </a:r>
              <a:r>
                <a:rPr lang="en-US" altLang="zh-CN" sz="2000" baseline="-250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,…,ct</a:t>
              </a:r>
              <a:r>
                <a:rPr lang="en-US" altLang="zh-CN" sz="2000" baseline="-250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n</a:t>
              </a:r>
              <a:endParaRPr lang="zh-CN" altLang="en-US" sz="2000" baseline="-25000" dirty="0">
                <a:solidFill>
                  <a:schemeClr val="bg1"/>
                </a:solidFill>
                <a:latin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Our Construction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grpSp>
        <p:nvGrpSpPr>
          <p:cNvPr id="2" name="组合 17"/>
          <p:cNvGrpSpPr/>
          <p:nvPr/>
        </p:nvGrpSpPr>
        <p:grpSpPr>
          <a:xfrm>
            <a:off x="683568" y="1772816"/>
            <a:ext cx="5472608" cy="2016224"/>
            <a:chOff x="683568" y="1916832"/>
            <a:chExt cx="5472608" cy="2016224"/>
          </a:xfrm>
        </p:grpSpPr>
        <p:sp>
          <p:nvSpPr>
            <p:cNvPr id="6" name="圆角矩形 5"/>
            <p:cNvSpPr/>
            <p:nvPr/>
          </p:nvSpPr>
          <p:spPr>
            <a:xfrm>
              <a:off x="683568" y="1916832"/>
              <a:ext cx="5472608" cy="2016224"/>
            </a:xfrm>
            <a:prstGeom prst="roundRect">
              <a:avLst/>
            </a:prstGeom>
            <a:solidFill>
              <a:srgbClr val="6699FF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4000"/>
                </a:lnSpc>
              </a:pP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IBAS.Verify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(PP,{(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id</a:t>
              </a:r>
              <a:r>
                <a:rPr lang="en-US" altLang="zh-CN" sz="2200" b="1" baseline="-25000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,m</a:t>
              </a:r>
              <a:r>
                <a:rPr lang="en-US" altLang="zh-CN" sz="2200" b="1" baseline="-25000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)}</a:t>
              </a:r>
              <a:r>
                <a:rPr lang="en-US" altLang="zh-CN" sz="2200" b="1" baseline="-25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i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,</a:t>
              </a:r>
              <a:r>
                <a:rPr lang="el-GR" altLang="zh-CN" sz="24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sz="2200" b="1" baseline="-25000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agg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=(</a:t>
              </a:r>
              <a:r>
                <a:rPr lang="en-US" altLang="zh-CN" sz="2200" b="1" dirty="0" err="1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t,s</a:t>
              </a:r>
              <a:r>
                <a:rPr lang="en-US" altLang="zh-CN" sz="2200" b="1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))</a:t>
              </a:r>
              <a:endParaRPr lang="en-US" altLang="zh-CN" sz="2200" b="1" dirty="0">
                <a:solidFill>
                  <a:srgbClr val="002060"/>
                </a:solidFill>
                <a:latin typeface="Comic Sans MS" pitchFamily="66" charset="0"/>
              </a:endParaRPr>
            </a:p>
            <a:p>
              <a:pPr>
                <a:lnSpc>
                  <a:spcPts val="35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InduceGen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(U, 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0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||id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      (vk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c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 ;</a:t>
              </a:r>
              <a:endParaRPr lang="en-US" altLang="zh-CN" sz="2000" u="sng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3500"/>
                </a:lnSpc>
              </a:pPr>
              <a:r>
                <a:rPr lang="en-US" altLang="zh-CN" sz="2000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 Return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iO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(P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)({vk</a:t>
              </a:r>
              <a:r>
                <a:rPr lang="en-US" altLang="zh-CN" sz="2000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,(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,m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)}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  <a:r>
                <a:rPr lang="en-US" altLang="zh-CN" sz="2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σ</a:t>
              </a:r>
              <a:r>
                <a:rPr lang="en-US" altLang="zh-CN" sz="2000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agg</a:t>
              </a:r>
              <a:r>
                <a:rPr lang="en-US" altLang="zh-CN" sz="2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 );</a:t>
              </a: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971600" y="2708920"/>
              <a:ext cx="48965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>
              <a:off x="3563888" y="2996952"/>
              <a:ext cx="23316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组合 13"/>
          <p:cNvGrpSpPr/>
          <p:nvPr/>
        </p:nvGrpSpPr>
        <p:grpSpPr>
          <a:xfrm>
            <a:off x="2019383" y="4077072"/>
            <a:ext cx="5072897" cy="2304256"/>
            <a:chOff x="1881092" y="4077072"/>
            <a:chExt cx="5072897" cy="2304256"/>
          </a:xfrm>
        </p:grpSpPr>
        <p:sp>
          <p:nvSpPr>
            <p:cNvPr id="15" name="TextBox 14"/>
            <p:cNvSpPr txBox="1"/>
            <p:nvPr/>
          </p:nvSpPr>
          <p:spPr>
            <a:xfrm>
              <a:off x="3569613" y="4077072"/>
              <a:ext cx="3030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{vk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(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id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,m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)}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,  σ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agg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=(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t,s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)</a:t>
              </a:r>
              <a:endParaRPr lang="zh-CN" altLang="en-US" baseline="-25000" dirty="0">
                <a:latin typeface="Cambria Math" pitchFamily="18" charset="0"/>
              </a:endParaRPr>
            </a:p>
          </p:txBody>
        </p:sp>
        <p:sp>
          <p:nvSpPr>
            <p:cNvPr id="21" name="圆角矩形 20"/>
            <p:cNvSpPr/>
            <p:nvPr/>
          </p:nvSpPr>
          <p:spPr>
            <a:xfrm>
              <a:off x="2339752" y="4869160"/>
              <a:ext cx="4614237" cy="1512168"/>
            </a:xfrm>
            <a:prstGeom prst="roundRect">
              <a:avLst/>
            </a:prstGeom>
            <a:solidFill>
              <a:srgbClr val="DFE49C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P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2</a:t>
              </a:r>
            </a:p>
            <a:p>
              <a:pPr algn="ctr"/>
              <a:endParaRPr lang="en-US" altLang="zh-CN" sz="1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  <a:p>
              <a:pPr>
                <a:lnSpc>
                  <a:spcPts val="2300"/>
                </a:lnSpc>
              </a:pPr>
              <a:r>
                <a:rPr lang="en-US" altLang="zh-CN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1.</a:t>
              </a:r>
              <a:r>
                <a:rPr lang="en-US" altLang="zh-CN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Compute  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s’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=⊕</a:t>
              </a:r>
              <a:r>
                <a:rPr lang="en-US" altLang="zh-CN" baseline="-25000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err="1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F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(K, vk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||id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||m</a:t>
              </a:r>
              <a:r>
                <a:rPr lang="en-US" altLang="zh-CN" baseline="-25000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i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||i||t) ; </a:t>
              </a:r>
            </a:p>
            <a:p>
              <a:pPr>
                <a:lnSpc>
                  <a:spcPts val="2300"/>
                </a:lnSpc>
              </a:pPr>
              <a:r>
                <a:rPr lang="en-US" altLang="zh-CN" b="1" u="sng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2.</a:t>
              </a:r>
              <a:r>
                <a:rPr lang="en-US" altLang="zh-CN" dirty="0" smtClean="0">
                  <a:solidFill>
                    <a:srgbClr val="002060"/>
                  </a:solidFill>
                  <a:latin typeface="Comic Sans MS" pitchFamily="66" charset="0"/>
                  <a:ea typeface="Cambria Math" pitchFamily="18" charset="0"/>
                </a:rPr>
                <a:t> 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Output 1 if 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s’</a:t>
              </a:r>
              <a:r>
                <a:rPr lang="en-US" altLang="zh-CN" dirty="0" smtClean="0">
                  <a:solidFill>
                    <a:srgbClr val="002060"/>
                  </a:solidFill>
                  <a:latin typeface="Cambria Math" pitchFamily="18" charset="0"/>
                  <a:ea typeface="Cambria Math" pitchFamily="18" charset="0"/>
                </a:rPr>
                <a:t>= s, else output 0 ;</a:t>
              </a:r>
              <a:endParaRPr lang="en-US" altLang="zh-CN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>
            <a:xfrm>
              <a:off x="4937765" y="4509120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圆角矩形 18"/>
            <p:cNvSpPr/>
            <p:nvPr/>
          </p:nvSpPr>
          <p:spPr>
            <a:xfrm rot="19913584">
              <a:off x="1881092" y="4755804"/>
              <a:ext cx="1488329" cy="540971"/>
            </a:xfrm>
            <a:prstGeom prst="round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 smtClean="0">
                  <a:solidFill>
                    <a:schemeClr val="bg1"/>
                  </a:solidFill>
                  <a:ea typeface="Cambria Math" pitchFamily="18" charset="0"/>
                </a:rPr>
                <a:t>Hardwire: </a:t>
              </a:r>
              <a:r>
                <a:rPr lang="en-US" altLang="zh-CN" sz="2000" dirty="0" smtClean="0">
                  <a:solidFill>
                    <a:schemeClr val="bg1"/>
                  </a:solidFill>
                  <a:latin typeface="Cambria Math" pitchFamily="18" charset="0"/>
                  <a:ea typeface="Cambria Math" pitchFamily="18" charset="0"/>
                </a:rPr>
                <a:t>K</a:t>
              </a:r>
              <a:endParaRPr lang="zh-CN" altLang="en-US" sz="2000" baseline="-25000" dirty="0">
                <a:solidFill>
                  <a:schemeClr val="bg1"/>
                </a:solidFill>
                <a:latin typeface="Cambria Math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Security Proof idea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pic>
        <p:nvPicPr>
          <p:cNvPr id="6" name="Picture 3" descr="pmo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963446" cy="9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sa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9418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051720" y="23488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43808" y="1844824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(id*, m*)</a:t>
            </a:r>
            <a:endParaRPr lang="zh-CN" altLang="en-US" sz="2000" b="1" dirty="0">
              <a:solidFill>
                <a:schemeClr val="accent3"/>
              </a:solidFill>
              <a:latin typeface="Cambria Math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6024" y="3501008"/>
            <a:ext cx="1907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 U, K,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051720" y="3212976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51720" y="2780928"/>
            <a:ext cx="2586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P=(U, 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))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2051720" y="378904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2123728" y="4221088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59832" y="34290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987824" y="386104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51720" y="4797152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123728" y="5229200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87824" y="4437112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id, m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131840" y="4869160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 flipV="1">
            <a:off x="2123728" y="59492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763688" y="5517232"/>
            <a:ext cx="32675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),…, (id*,m*),…,(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203848" y="594928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σ*</a:t>
            </a:r>
            <a:r>
              <a:rPr lang="en-US" altLang="zh-CN" sz="2000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agg</a:t>
            </a:r>
            <a:endParaRPr lang="zh-CN" altLang="en-US" sz="2000" b="1" baseline="-25000" dirty="0">
              <a:solidFill>
                <a:schemeClr val="accent3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76056" y="3645024"/>
            <a:ext cx="3312368" cy="144016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Attacker wins if:</a:t>
            </a:r>
          </a:p>
          <a:p>
            <a:r>
              <a:rPr lang="en-US" altLang="zh-CN" sz="2000" dirty="0" smtClean="0"/>
              <a:t>• id*, m* not queried</a:t>
            </a:r>
          </a:p>
          <a:p>
            <a:r>
              <a:rPr lang="en-US" altLang="zh-CN" sz="2000" dirty="0" smtClean="0"/>
              <a:t>• Verify</a:t>
            </a:r>
            <a:r>
              <a:rPr lang="en-US" altLang="zh-CN" sz="2000" dirty="0" smtClean="0">
                <a:solidFill>
                  <a:schemeClr val="bg1"/>
                </a:solidFill>
              </a:rPr>
              <a:t>({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)}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σ*</a:t>
            </a:r>
            <a:r>
              <a:rPr lang="en-US" altLang="zh-CN" sz="2000" baseline="-250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agg</a:t>
            </a:r>
            <a:r>
              <a:rPr lang="en-US" altLang="zh-CN" sz="2000" dirty="0" smtClean="0"/>
              <a:t>)=1</a:t>
            </a:r>
            <a:endParaRPr lang="zh-CN" altLang="en-US" sz="2000" baseline="-25000" dirty="0">
              <a:solidFill>
                <a:schemeClr val="bg1"/>
              </a:solidFill>
              <a:latin typeface="Cambria Math" pitchFamily="18" charset="0"/>
            </a:endParaRP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6660232" y="2276872"/>
            <a:ext cx="177641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ea typeface="宋体" charset="-122"/>
              </a:rPr>
              <a:t>Game-0</a:t>
            </a:r>
            <a:endParaRPr lang="en-US" altLang="zh-CN" b="1" dirty="0">
              <a:solidFill>
                <a:srgbClr val="FFFF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Security Proof idea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pic>
        <p:nvPicPr>
          <p:cNvPr id="6" name="Picture 3" descr="pmo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963446" cy="9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sa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9418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051720" y="23488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43808" y="1844824"/>
            <a:ext cx="1122423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sz="2000" b="1" dirty="0">
              <a:solidFill>
                <a:schemeClr val="accent3"/>
              </a:solidFill>
              <a:latin typeface="Cambria Math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6024" y="3501008"/>
            <a:ext cx="1907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 U, K,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051720" y="3212976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51720" y="2780928"/>
            <a:ext cx="2586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P=(U, 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))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2051720" y="378904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2123728" y="4221088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59832" y="34290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987824" y="386104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51720" y="4797152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123728" y="5229200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87824" y="4437112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id, m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131840" y="4869160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 flipV="1">
            <a:off x="2123728" y="59492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763688" y="551723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),…, 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</a:rPr>
              <a:t>,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…,(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203848" y="594928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σ*</a:t>
            </a:r>
            <a:r>
              <a:rPr lang="en-US" altLang="zh-CN" sz="2000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agg</a:t>
            </a:r>
            <a:endParaRPr lang="zh-CN" altLang="en-US" sz="2000" b="1" baseline="-25000" dirty="0">
              <a:solidFill>
                <a:schemeClr val="accent3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76056" y="3645024"/>
            <a:ext cx="3312368" cy="144016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Attacker wins if:</a:t>
            </a:r>
          </a:p>
          <a:p>
            <a:r>
              <a:rPr lang="en-US" altLang="zh-CN" sz="2000" dirty="0" smtClean="0"/>
              <a:t>• id*, m* not queried</a:t>
            </a:r>
          </a:p>
          <a:p>
            <a:r>
              <a:rPr lang="en-US" altLang="zh-CN" sz="2000" dirty="0" smtClean="0"/>
              <a:t>• Verify</a:t>
            </a:r>
            <a:r>
              <a:rPr lang="en-US" altLang="zh-CN" sz="2000" dirty="0" smtClean="0">
                <a:solidFill>
                  <a:schemeClr val="bg1"/>
                </a:solidFill>
              </a:rPr>
              <a:t>({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)}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σ*</a:t>
            </a:r>
            <a:r>
              <a:rPr lang="en-US" altLang="zh-CN" sz="2000" baseline="-250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agg</a:t>
            </a:r>
            <a:r>
              <a:rPr lang="en-US" altLang="zh-CN" sz="2000" dirty="0" smtClean="0"/>
              <a:t>)=1</a:t>
            </a:r>
            <a:endParaRPr lang="zh-CN" altLang="en-US" sz="2000" baseline="-25000" dirty="0">
              <a:solidFill>
                <a:schemeClr val="bg1"/>
              </a:solidFill>
              <a:latin typeface="Cambria Math" pitchFamily="18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660232" y="2276872"/>
            <a:ext cx="177641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ea typeface="宋体" charset="-122"/>
              </a:rPr>
              <a:t>Game-1</a:t>
            </a:r>
            <a:endParaRPr lang="en-US" altLang="zh-CN" b="1" dirty="0">
              <a:solidFill>
                <a:srgbClr val="FFFF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251520" y="4653136"/>
            <a:ext cx="1584176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Security Proof idea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pic>
        <p:nvPicPr>
          <p:cNvPr id="6" name="Picture 3" descr="pmo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963446" cy="9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sa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9418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051720" y="23488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43808" y="1844824"/>
            <a:ext cx="1122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sz="2000" b="1" dirty="0">
              <a:solidFill>
                <a:schemeClr val="accent3"/>
              </a:solidFill>
              <a:latin typeface="Cambria Math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16024" y="3501008"/>
            <a:ext cx="19077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 U, K,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(1),…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051720" y="3212976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51720" y="2780928"/>
            <a:ext cx="2586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P=(U, 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))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2051720" y="378904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2123728" y="4221088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59832" y="34290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987824" y="386104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51720" y="4797152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123728" y="5229200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87824" y="4437112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id, m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131840" y="4869160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 flipV="1">
            <a:off x="2123728" y="59492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763688" y="551723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),…, 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</a:rPr>
              <a:t>,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…,(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203848" y="594928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σ*</a:t>
            </a:r>
            <a:r>
              <a:rPr lang="en-US" altLang="zh-CN" sz="2000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agg</a:t>
            </a:r>
            <a:endParaRPr lang="zh-CN" altLang="en-US" sz="2000" b="1" baseline="-25000" dirty="0">
              <a:solidFill>
                <a:schemeClr val="accent3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76056" y="3645024"/>
            <a:ext cx="3312368" cy="144016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Attacker wins if:</a:t>
            </a:r>
          </a:p>
          <a:p>
            <a:r>
              <a:rPr lang="en-US" altLang="zh-CN" sz="2000" dirty="0" smtClean="0"/>
              <a:t>• id*, m* not queried</a:t>
            </a:r>
          </a:p>
          <a:p>
            <a:r>
              <a:rPr lang="en-US" altLang="zh-CN" sz="2000" dirty="0" smtClean="0"/>
              <a:t>• Verify</a:t>
            </a:r>
            <a:r>
              <a:rPr lang="en-US" altLang="zh-CN" sz="2000" dirty="0" smtClean="0">
                <a:solidFill>
                  <a:schemeClr val="bg1"/>
                </a:solidFill>
              </a:rPr>
              <a:t>({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)}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σ*</a:t>
            </a:r>
            <a:r>
              <a:rPr lang="en-US" altLang="zh-CN" sz="2000" baseline="-250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agg</a:t>
            </a:r>
            <a:r>
              <a:rPr lang="en-US" altLang="zh-CN" sz="2000" dirty="0" smtClean="0"/>
              <a:t>)=1</a:t>
            </a:r>
            <a:endParaRPr lang="zh-CN" altLang="en-US" sz="2000" baseline="-25000" dirty="0">
              <a:solidFill>
                <a:schemeClr val="bg1"/>
              </a:solidFill>
              <a:latin typeface="Cambria Math" pitchFamily="18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660232" y="2276872"/>
            <a:ext cx="177641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ea typeface="宋体" charset="-122"/>
              </a:rPr>
              <a:t>Game-2</a:t>
            </a:r>
            <a:endParaRPr lang="en-US" altLang="zh-CN" b="1" dirty="0">
              <a:solidFill>
                <a:srgbClr val="FFFF00"/>
              </a:solidFill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72008" y="4077072"/>
            <a:ext cx="2051720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Security Proof idea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pic>
        <p:nvPicPr>
          <p:cNvPr id="6" name="Picture 3" descr="pmo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963446" cy="9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sa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9418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051720" y="23488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43808" y="1844824"/>
            <a:ext cx="1122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sz="2000" b="1" dirty="0">
              <a:solidFill>
                <a:schemeClr val="accent3"/>
              </a:solidFill>
              <a:latin typeface="Cambria Math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501008"/>
            <a:ext cx="2123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K, U=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SimUGen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(vk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i*,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(1),…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051720" y="3212976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51720" y="2780928"/>
            <a:ext cx="2586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P=(U, 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))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2051720" y="378904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2123728" y="4221088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59832" y="34290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987824" y="386104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51720" y="4797152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123728" y="5229200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87824" y="4437112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id, m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131840" y="4869160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 flipV="1">
            <a:off x="2123728" y="59492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763688" y="551723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),…, 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</a:rPr>
              <a:t>,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…,(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203848" y="594928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σ*</a:t>
            </a:r>
            <a:r>
              <a:rPr lang="en-US" altLang="zh-CN" sz="2000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agg</a:t>
            </a:r>
            <a:endParaRPr lang="zh-CN" altLang="en-US" sz="2000" b="1" baseline="-25000" dirty="0">
              <a:solidFill>
                <a:schemeClr val="accent3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76056" y="3645024"/>
            <a:ext cx="3312368" cy="144016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Attacker wins if:</a:t>
            </a:r>
          </a:p>
          <a:p>
            <a:r>
              <a:rPr lang="en-US" altLang="zh-CN" sz="2000" dirty="0" smtClean="0"/>
              <a:t>• id*, m* not queried</a:t>
            </a:r>
          </a:p>
          <a:p>
            <a:r>
              <a:rPr lang="en-US" altLang="zh-CN" sz="2000" dirty="0" smtClean="0"/>
              <a:t>• Verify</a:t>
            </a:r>
            <a:r>
              <a:rPr lang="en-US" altLang="zh-CN" sz="2000" dirty="0" smtClean="0">
                <a:solidFill>
                  <a:schemeClr val="bg1"/>
                </a:solidFill>
              </a:rPr>
              <a:t>({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)}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σ*</a:t>
            </a:r>
            <a:r>
              <a:rPr lang="en-US" altLang="zh-CN" sz="2000" baseline="-250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agg</a:t>
            </a:r>
            <a:r>
              <a:rPr lang="en-US" altLang="zh-CN" sz="2000" dirty="0" smtClean="0"/>
              <a:t>)=1</a:t>
            </a:r>
            <a:endParaRPr lang="zh-CN" altLang="en-US" sz="2000" baseline="-25000" dirty="0">
              <a:solidFill>
                <a:schemeClr val="bg1"/>
              </a:solidFill>
              <a:latin typeface="Cambria Math" pitchFamily="18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660232" y="2276872"/>
            <a:ext cx="177641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ea typeface="宋体" charset="-122"/>
              </a:rPr>
              <a:t>Game-3</a:t>
            </a:r>
            <a:endParaRPr lang="en-US" altLang="zh-CN" b="1" dirty="0">
              <a:solidFill>
                <a:srgbClr val="FFFF00"/>
              </a:solidFill>
              <a:ea typeface="宋体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0" y="1196752"/>
            <a:ext cx="2555776" cy="1152128"/>
            <a:chOff x="0" y="1196752"/>
            <a:chExt cx="2555776" cy="1152128"/>
          </a:xfrm>
        </p:grpSpPr>
        <p:sp>
          <p:nvSpPr>
            <p:cNvPr id="27" name="圆角矩形标注 26"/>
            <p:cNvSpPr/>
            <p:nvPr/>
          </p:nvSpPr>
          <p:spPr>
            <a:xfrm>
              <a:off x="0" y="1196752"/>
              <a:ext cx="2555776" cy="1152128"/>
            </a:xfrm>
            <a:prstGeom prst="wedgeRoundRectCallout">
              <a:avLst>
                <a:gd name="adj1" fmla="val 14049"/>
                <a:gd name="adj2" fmla="val 204141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(vk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, sk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)       </a:t>
              </a:r>
              <a:r>
                <a:rPr lang="en-US" altLang="zh-CN" dirty="0" err="1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SIG.Setup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,</a:t>
              </a:r>
            </a:p>
            <a:p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       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   </a:t>
              </a:r>
              <a:r>
                <a:rPr lang="en-US" altLang="zh-CN" dirty="0" err="1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PKE.Enc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(sk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 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)</a:t>
              </a:r>
            </a:p>
          </p:txBody>
        </p:sp>
        <p:cxnSp>
          <p:nvCxnSpPr>
            <p:cNvPr id="28" name="直接箭头连接符 27"/>
            <p:cNvCxnSpPr/>
            <p:nvPr/>
          </p:nvCxnSpPr>
          <p:spPr>
            <a:xfrm>
              <a:off x="1187624" y="1628800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/>
            <p:nvPr/>
          </p:nvCxnSpPr>
          <p:spPr>
            <a:xfrm>
              <a:off x="395536" y="1916832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26"/>
          <p:cNvSpPr/>
          <p:nvPr/>
        </p:nvSpPr>
        <p:spPr>
          <a:xfrm>
            <a:off x="72008" y="4077072"/>
            <a:ext cx="2051720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Security Proof idea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pic>
        <p:nvPicPr>
          <p:cNvPr id="6" name="Picture 3" descr="pmo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963446" cy="9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sa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9418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051720" y="23488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43808" y="1844824"/>
            <a:ext cx="1122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sz="2000" b="1" dirty="0">
              <a:solidFill>
                <a:schemeClr val="accent3"/>
              </a:solidFill>
              <a:latin typeface="Cambria Math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501008"/>
            <a:ext cx="2123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K, U=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SimUGen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(vk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i*,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(1),…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051720" y="3212976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51720" y="2780928"/>
            <a:ext cx="2586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P=(U, 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))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2051720" y="378904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2123728" y="4221088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59832" y="34290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987824" y="386104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51720" y="4797152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123728" y="5229200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87824" y="4437112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id, m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131840" y="4869160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 flipV="1">
            <a:off x="2123728" y="59492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763688" y="551723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),…, 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</a:rPr>
              <a:t>,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…,(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203848" y="594928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σ*</a:t>
            </a:r>
            <a:r>
              <a:rPr lang="en-US" altLang="zh-CN" sz="2000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agg</a:t>
            </a:r>
            <a:endParaRPr lang="zh-CN" altLang="en-US" sz="2000" b="1" baseline="-25000" dirty="0">
              <a:solidFill>
                <a:schemeClr val="accent3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76056" y="3645024"/>
            <a:ext cx="3312368" cy="144016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Attacker wins if:</a:t>
            </a:r>
          </a:p>
          <a:p>
            <a:r>
              <a:rPr lang="en-US" altLang="zh-CN" sz="2000" dirty="0" smtClean="0"/>
              <a:t>• id*, m* not queried</a:t>
            </a:r>
          </a:p>
          <a:p>
            <a:r>
              <a:rPr lang="en-US" altLang="zh-CN" sz="2000" dirty="0" smtClean="0"/>
              <a:t>• Verify</a:t>
            </a:r>
            <a:r>
              <a:rPr lang="en-US" altLang="zh-CN" sz="2000" dirty="0" smtClean="0">
                <a:solidFill>
                  <a:schemeClr val="bg1"/>
                </a:solidFill>
              </a:rPr>
              <a:t>({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)}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σ*</a:t>
            </a:r>
            <a:r>
              <a:rPr lang="en-US" altLang="zh-CN" sz="2000" baseline="-250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agg</a:t>
            </a:r>
            <a:r>
              <a:rPr lang="en-US" altLang="zh-CN" sz="2000" dirty="0" smtClean="0"/>
              <a:t>)=1</a:t>
            </a:r>
            <a:endParaRPr lang="zh-CN" altLang="en-US" sz="2000" baseline="-25000" dirty="0">
              <a:solidFill>
                <a:schemeClr val="bg1"/>
              </a:solidFill>
              <a:latin typeface="Cambria Math" pitchFamily="18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660232" y="2276872"/>
            <a:ext cx="177641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ea typeface="宋体" charset="-122"/>
              </a:rPr>
              <a:t>Game-4</a:t>
            </a:r>
            <a:endParaRPr lang="en-US" altLang="zh-CN" b="1" dirty="0">
              <a:solidFill>
                <a:srgbClr val="FFFF00"/>
              </a:solidFill>
              <a:ea typeface="宋体" charset="-122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251520" y="1412776"/>
            <a:ext cx="1979712" cy="936104"/>
            <a:chOff x="0" y="1196752"/>
            <a:chExt cx="1979712" cy="1152128"/>
          </a:xfrm>
        </p:grpSpPr>
        <p:sp>
          <p:nvSpPr>
            <p:cNvPr id="33" name="圆角矩形标注 32"/>
            <p:cNvSpPr/>
            <p:nvPr/>
          </p:nvSpPr>
          <p:spPr>
            <a:xfrm>
              <a:off x="0" y="1196752"/>
              <a:ext cx="1979712" cy="1152128"/>
            </a:xfrm>
            <a:prstGeom prst="wedgeRoundRectCallout">
              <a:avLst>
                <a:gd name="adj1" fmla="val 25769"/>
                <a:gd name="adj2" fmla="val 247879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</a:p>
            <a:p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       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altLang="zh-CN" dirty="0" err="1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PKE.Enc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(1)</a:t>
              </a:r>
            </a:p>
          </p:txBody>
        </p:sp>
        <p:cxnSp>
          <p:nvCxnSpPr>
            <p:cNvPr id="35" name="直接箭头连接符 34"/>
            <p:cNvCxnSpPr/>
            <p:nvPr/>
          </p:nvCxnSpPr>
          <p:spPr>
            <a:xfrm>
              <a:off x="395536" y="1994379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467544" y="5229200"/>
            <a:ext cx="1584176" cy="2880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" name="直接连接符 3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800" dirty="0" smtClean="0">
                <a:solidFill>
                  <a:srgbClr val="B20E93"/>
                </a:solidFill>
                <a:latin typeface="Arial Black" pitchFamily="34" charset="0"/>
              </a:rPr>
              <a:t>Security Proof idea</a:t>
            </a:r>
            <a:endParaRPr lang="zh-CN" altLang="en-US" sz="3800" dirty="0">
              <a:solidFill>
                <a:srgbClr val="B20E93"/>
              </a:solidFill>
              <a:latin typeface="Arial Black" pitchFamily="34" charset="0"/>
            </a:endParaRPr>
          </a:p>
        </p:txBody>
      </p:sp>
      <p:pic>
        <p:nvPicPr>
          <p:cNvPr id="6" name="Picture 3" descr="pmore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20888"/>
            <a:ext cx="963446" cy="9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sata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2276872"/>
            <a:ext cx="94183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4"/>
          <p:cNvSpPr>
            <a:spLocks noChangeShapeType="1"/>
          </p:cNvSpPr>
          <p:nvPr/>
        </p:nvSpPr>
        <p:spPr bwMode="auto">
          <a:xfrm flipH="1" flipV="1">
            <a:off x="2051720" y="23488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843808" y="1844824"/>
            <a:ext cx="11224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sz="2000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sz="2000" b="1" dirty="0">
              <a:solidFill>
                <a:schemeClr val="accent3"/>
              </a:solidFill>
              <a:latin typeface="Cambria Math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3501008"/>
            <a:ext cx="212372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K, U=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SimUGen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(vk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i*,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(1),…</a:t>
            </a:r>
          </a:p>
          <a:p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ct</a:t>
            </a:r>
            <a:r>
              <a:rPr lang="en-US" altLang="zh-CN" baseline="-25000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=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HE.Enc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(0)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</a:p>
          <a:p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 P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(P*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(P*</a:t>
            </a:r>
            <a:r>
              <a:rPr lang="en-US" altLang="zh-CN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</a:t>
            </a: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2051720" y="3212976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51720" y="2780928"/>
            <a:ext cx="2727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P=(U, P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(P*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), </a:t>
            </a:r>
            <a:r>
              <a:rPr lang="en-US" altLang="zh-CN" b="1" dirty="0" err="1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iO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(P*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))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 flipH="1" flipV="1">
            <a:off x="2051720" y="378904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2123728" y="4221088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059832" y="34290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2987824" y="3861048"/>
            <a:ext cx="5341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sk</a:t>
            </a:r>
            <a:r>
              <a:rPr lang="en-US" altLang="zh-CN" b="1" baseline="-25000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id</a:t>
            </a:r>
            <a:endParaRPr lang="zh-CN" altLang="en-US" b="1" dirty="0">
              <a:solidFill>
                <a:schemeClr val="accent2"/>
              </a:solidFill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H="1" flipV="1">
            <a:off x="2051720" y="4797152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H="1">
            <a:off x="2123728" y="5229200"/>
            <a:ext cx="25987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2987824" y="4437112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id, m</a:t>
            </a:r>
            <a:endParaRPr lang="zh-CN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3131840" y="4869160"/>
            <a:ext cx="328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2"/>
                </a:solidFill>
                <a:latin typeface="Cambria Math" pitchFamily="18" charset="0"/>
                <a:ea typeface="Cambria Math" pitchFamily="18" charset="0"/>
              </a:rPr>
              <a:t>σ</a:t>
            </a:r>
            <a:endParaRPr lang="zh-CN" alt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Line 14"/>
          <p:cNvSpPr>
            <a:spLocks noChangeShapeType="1"/>
          </p:cNvSpPr>
          <p:nvPr/>
        </p:nvSpPr>
        <p:spPr bwMode="auto">
          <a:xfrm flipH="1" flipV="1">
            <a:off x="2123728" y="5949280"/>
            <a:ext cx="2555875" cy="9525"/>
          </a:xfrm>
          <a:prstGeom prst="line">
            <a:avLst/>
          </a:prstGeom>
          <a:noFill/>
          <a:ln w="57150">
            <a:solidFill>
              <a:schemeClr val="accent3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1763688" y="551723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),…, (id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i*, 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</a:rPr>
              <a:t>,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…,(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id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b="1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CN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altLang="zh-CN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zh-CN" altLang="en-US" dirty="0"/>
          </a:p>
        </p:txBody>
      </p:sp>
      <p:sp>
        <p:nvSpPr>
          <p:cNvPr id="23" name="矩形 22"/>
          <p:cNvSpPr/>
          <p:nvPr/>
        </p:nvSpPr>
        <p:spPr>
          <a:xfrm>
            <a:off x="3203848" y="5949280"/>
            <a:ext cx="6848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σ*</a:t>
            </a:r>
            <a:r>
              <a:rPr lang="en-US" altLang="zh-CN" sz="2000" b="1" baseline="-25000" dirty="0" err="1" smtClean="0">
                <a:solidFill>
                  <a:schemeClr val="accent3"/>
                </a:solidFill>
                <a:latin typeface="Cambria Math" pitchFamily="18" charset="0"/>
                <a:ea typeface="Cambria Math" pitchFamily="18" charset="0"/>
              </a:rPr>
              <a:t>agg</a:t>
            </a:r>
            <a:endParaRPr lang="zh-CN" altLang="en-US" sz="2000" b="1" baseline="-25000" dirty="0">
              <a:solidFill>
                <a:schemeClr val="accent3"/>
              </a:solidFill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5076056" y="3933056"/>
            <a:ext cx="3312368" cy="144016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Attacker wins if:</a:t>
            </a:r>
          </a:p>
          <a:p>
            <a:r>
              <a:rPr lang="en-US" altLang="zh-CN" sz="2000" dirty="0" smtClean="0"/>
              <a:t>• id*, m* not queried</a:t>
            </a:r>
          </a:p>
          <a:p>
            <a:r>
              <a:rPr lang="en-US" altLang="zh-CN" sz="2000" dirty="0" smtClean="0"/>
              <a:t>• Verify</a:t>
            </a:r>
            <a:r>
              <a:rPr lang="en-US" altLang="zh-CN" sz="2000" dirty="0" smtClean="0">
                <a:solidFill>
                  <a:schemeClr val="bg1"/>
                </a:solidFill>
              </a:rPr>
              <a:t>({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(id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m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)}</a:t>
            </a:r>
            <a:r>
              <a:rPr lang="en-US" altLang="zh-CN" sz="2000" baseline="-25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i</a:t>
            </a:r>
            <a:r>
              <a:rPr lang="en-US" altLang="zh-CN" sz="20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, σ*</a:t>
            </a:r>
            <a:r>
              <a:rPr lang="en-US" altLang="zh-CN" sz="2000" baseline="-250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agg</a:t>
            </a:r>
            <a:r>
              <a:rPr lang="en-US" altLang="zh-CN" sz="2000" dirty="0" smtClean="0"/>
              <a:t>)=1</a:t>
            </a:r>
            <a:endParaRPr lang="zh-CN" altLang="en-US" sz="2000" baseline="-25000" dirty="0">
              <a:solidFill>
                <a:schemeClr val="bg1"/>
              </a:solidFill>
              <a:latin typeface="Cambria Math" pitchFamily="18" charset="0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6660232" y="2276872"/>
            <a:ext cx="1776413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en-US" altLang="zh-CN" b="1" dirty="0" smtClean="0">
                <a:solidFill>
                  <a:srgbClr val="FFFF00"/>
                </a:solidFill>
                <a:ea typeface="宋体" charset="-122"/>
              </a:rPr>
              <a:t>Game-5</a:t>
            </a:r>
            <a:endParaRPr lang="en-US" altLang="zh-CN" b="1" dirty="0">
              <a:solidFill>
                <a:srgbClr val="FFFF00"/>
              </a:solidFill>
              <a:ea typeface="宋体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51520" y="1412776"/>
            <a:ext cx="1979712" cy="936104"/>
            <a:chOff x="0" y="1196752"/>
            <a:chExt cx="1979712" cy="1152128"/>
          </a:xfrm>
        </p:grpSpPr>
        <p:sp>
          <p:nvSpPr>
            <p:cNvPr id="28" name="圆角矩形标注 27"/>
            <p:cNvSpPr/>
            <p:nvPr/>
          </p:nvSpPr>
          <p:spPr>
            <a:xfrm>
              <a:off x="0" y="1196752"/>
              <a:ext cx="1979712" cy="1152128"/>
            </a:xfrm>
            <a:prstGeom prst="wedgeRoundRectCallout">
              <a:avLst>
                <a:gd name="adj1" fmla="val 25769"/>
                <a:gd name="adj2" fmla="val 247879"/>
                <a:gd name="adj3" fmla="val 1666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vk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, </a:t>
              </a:r>
            </a:p>
            <a:p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c</a:t>
              </a:r>
              <a:r>
                <a:rPr lang="en-US" altLang="zh-CN" baseline="-25000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i*       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  </a:t>
              </a:r>
              <a:r>
                <a:rPr lang="en-US" altLang="zh-CN" dirty="0" err="1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PKE.Enc</a:t>
              </a:r>
              <a:r>
                <a:rPr lang="en-US" altLang="zh-CN" dirty="0" smtClean="0">
                  <a:solidFill>
                    <a:schemeClr val="tx1"/>
                  </a:solidFill>
                  <a:latin typeface="Cambria Math" pitchFamily="18" charset="0"/>
                  <a:ea typeface="Cambria Math" pitchFamily="18" charset="0"/>
                </a:rPr>
                <a:t>(1)</a:t>
              </a:r>
            </a:p>
          </p:txBody>
        </p:sp>
        <p:cxnSp>
          <p:nvCxnSpPr>
            <p:cNvPr id="29" name="直接箭头连接符 28"/>
            <p:cNvCxnSpPr/>
            <p:nvPr/>
          </p:nvCxnSpPr>
          <p:spPr>
            <a:xfrm>
              <a:off x="395536" y="1994379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6444208" y="2780928"/>
            <a:ext cx="2376264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latin typeface="Cambria Math" pitchFamily="18" charset="0"/>
                <a:ea typeface="Cambria Math" pitchFamily="18" charset="0"/>
              </a:rPr>
              <a:t>(m</a:t>
            </a:r>
            <a:r>
              <a:rPr lang="en-US" altLang="zh-CN" baseline="-25000" dirty="0" smtClean="0">
                <a:latin typeface="Cambria Math" pitchFamily="18" charset="0"/>
                <a:ea typeface="Cambria Math" pitchFamily="18" charset="0"/>
              </a:rPr>
              <a:t>i*</a:t>
            </a:r>
            <a:r>
              <a:rPr lang="en-US" altLang="zh-CN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altLang="zh-CN" dirty="0" err="1" smtClean="0">
                <a:latin typeface="Cambria Math" pitchFamily="18" charset="0"/>
                <a:ea typeface="Cambria Math" pitchFamily="18" charset="0"/>
              </a:rPr>
              <a:t>HE.Dec</a:t>
            </a:r>
            <a:r>
              <a:rPr lang="en-US" altLang="zh-CN" dirty="0" smtClean="0">
                <a:latin typeface="Cambria Math" pitchFamily="18" charset="0"/>
                <a:ea typeface="Cambria Math" pitchFamily="18" charset="0"/>
              </a:rPr>
              <a:t>(sk</a:t>
            </a:r>
            <a:r>
              <a:rPr lang="en-US" altLang="zh-CN" baseline="-25000" dirty="0" smtClean="0">
                <a:latin typeface="Cambria Math" pitchFamily="18" charset="0"/>
                <a:ea typeface="Cambria Math" pitchFamily="18" charset="0"/>
              </a:rPr>
              <a:t>HE</a:t>
            </a:r>
            <a:r>
              <a:rPr lang="en-US" altLang="zh-CN" dirty="0" smtClean="0">
                <a:latin typeface="Cambria Math" pitchFamily="18" charset="0"/>
                <a:ea typeface="Cambria Math" pitchFamily="18" charset="0"/>
              </a:rPr>
              <a:t>,t*))</a:t>
            </a:r>
          </a:p>
          <a:p>
            <a:pPr algn="ctr"/>
            <a:r>
              <a:rPr lang="en-US" altLang="zh-CN" dirty="0" err="1" smtClean="0">
                <a:ea typeface="宋体" charset="-122"/>
              </a:rPr>
              <a:t>Unforgeability</a:t>
            </a:r>
            <a:r>
              <a:rPr lang="en-US" altLang="zh-CN" dirty="0" smtClean="0">
                <a:ea typeface="宋体" charset="-122"/>
              </a:rPr>
              <a:t> of signature scheme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/>
          <p:nvPr/>
        </p:nvSpPr>
        <p:spPr>
          <a:xfrm rot="21428538">
            <a:off x="1722438" y="2565400"/>
            <a:ext cx="5851525" cy="1362075"/>
          </a:xfrm>
          <a:prstGeom prst="rect">
            <a:avLst/>
          </a:prstGeom>
          <a:solidFill>
            <a:srgbClr val="6699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b="1" dirty="0">
                <a:latin typeface="Comic Sans MS" pitchFamily="66" charset="0"/>
              </a:rPr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7" name="Picture 63" descr="pmore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7455" y="2890019"/>
            <a:ext cx="9144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Bob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2492896"/>
            <a:ext cx="8640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endParaRPr lang="en-US" altLang="zh-CN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23792" y="2891607"/>
            <a:ext cx="914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Alice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7984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  <a:endParaRPr lang="en-US" altLang="zh-CN" b="1" i="1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76256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862192" y="2890019"/>
            <a:ext cx="914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Eve</a:t>
            </a:r>
            <a:endParaRPr lang="en-US" altLang="zh-CN" sz="1600" i="1" baseline="-250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3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31" name="Picture 63" descr="pmore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7455" y="2890019"/>
            <a:ext cx="9144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Bob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2492896"/>
            <a:ext cx="8640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SK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endParaRPr lang="en-US" altLang="zh-CN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23792" y="2891607"/>
            <a:ext cx="914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Alice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7984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  <a:endParaRPr lang="en-US" altLang="zh-CN" b="1" i="1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76256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     </a:t>
            </a: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862192" y="2890019"/>
            <a:ext cx="914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Eve</a:t>
            </a:r>
            <a:endParaRPr lang="en-US" altLang="zh-CN" sz="1600" i="1" baseline="-250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3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31" name="Picture 63" descr="pmore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  <p:cxnSp>
        <p:nvCxnSpPr>
          <p:cNvPr id="37" name="直接箭头连接符 36"/>
          <p:cNvCxnSpPr>
            <a:endCxn id="9" idx="0"/>
          </p:cNvCxnSpPr>
          <p:nvPr/>
        </p:nvCxnSpPr>
        <p:spPr>
          <a:xfrm flipH="1">
            <a:off x="2411760" y="2169939"/>
            <a:ext cx="1437903" cy="322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endCxn id="11" idx="0"/>
          </p:cNvCxnSpPr>
          <p:nvPr/>
        </p:nvCxnSpPr>
        <p:spPr>
          <a:xfrm>
            <a:off x="4355976" y="2276872"/>
            <a:ext cx="54006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3" idx="3"/>
            <a:endCxn id="12" idx="0"/>
          </p:cNvCxnSpPr>
          <p:nvPr/>
        </p:nvCxnSpPr>
        <p:spPr>
          <a:xfrm>
            <a:off x="5004049" y="2098620"/>
            <a:ext cx="2340259" cy="3942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7455" y="2890019"/>
            <a:ext cx="9144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Bob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2492896"/>
            <a:ext cx="8640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SK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endParaRPr lang="en-US" altLang="zh-CN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23792" y="2891607"/>
            <a:ext cx="914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Alice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7984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  <a:endParaRPr lang="en-US" altLang="zh-CN" b="1" i="1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76256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     </a:t>
            </a: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90192" y="3423419"/>
            <a:ext cx="914033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2139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3663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932040" y="3429000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6523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63530" y="3272607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70907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174930" y="3423419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72431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862192" y="2890019"/>
            <a:ext cx="914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Eve</a:t>
            </a:r>
            <a:endParaRPr lang="en-US" altLang="zh-CN" sz="1600" i="1" baseline="-250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3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31" name="Picture 63" descr="pmore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  <p:cxnSp>
        <p:nvCxnSpPr>
          <p:cNvPr id="37" name="直接箭头连接符 36"/>
          <p:cNvCxnSpPr>
            <a:endCxn id="9" idx="0"/>
          </p:cNvCxnSpPr>
          <p:nvPr/>
        </p:nvCxnSpPr>
        <p:spPr>
          <a:xfrm flipH="1">
            <a:off x="2411760" y="2169939"/>
            <a:ext cx="1437903" cy="322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endCxn id="11" idx="0"/>
          </p:cNvCxnSpPr>
          <p:nvPr/>
        </p:nvCxnSpPr>
        <p:spPr>
          <a:xfrm>
            <a:off x="4355976" y="2276872"/>
            <a:ext cx="54006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3" idx="3"/>
            <a:endCxn id="12" idx="0"/>
          </p:cNvCxnSpPr>
          <p:nvPr/>
        </p:nvCxnSpPr>
        <p:spPr>
          <a:xfrm>
            <a:off x="5004049" y="2098620"/>
            <a:ext cx="2340259" cy="3942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7455" y="2890019"/>
            <a:ext cx="9144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Bob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2492896"/>
            <a:ext cx="8640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SK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endParaRPr lang="en-US" altLang="zh-CN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23792" y="2891607"/>
            <a:ext cx="914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Alice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7984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  <a:endParaRPr lang="en-US" altLang="zh-CN" b="1" i="1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76256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     </a:t>
            </a: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90192" y="3423419"/>
            <a:ext cx="914033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2139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3663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932040" y="3429000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6523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63530" y="3272607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70907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174930" y="3423419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72431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862192" y="2890019"/>
            <a:ext cx="914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Eve</a:t>
            </a:r>
            <a:endParaRPr lang="en-US" altLang="zh-CN" sz="1600" i="1" baseline="-250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31" name="Picture 63" descr="pmore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  <p:cxnSp>
        <p:nvCxnSpPr>
          <p:cNvPr id="37" name="直接箭头连接符 36"/>
          <p:cNvCxnSpPr>
            <a:endCxn id="9" idx="0"/>
          </p:cNvCxnSpPr>
          <p:nvPr/>
        </p:nvCxnSpPr>
        <p:spPr>
          <a:xfrm flipH="1">
            <a:off x="2411760" y="2169939"/>
            <a:ext cx="1437903" cy="322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endCxn id="11" idx="0"/>
          </p:cNvCxnSpPr>
          <p:nvPr/>
        </p:nvCxnSpPr>
        <p:spPr>
          <a:xfrm>
            <a:off x="4355976" y="2276872"/>
            <a:ext cx="54006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3" idx="3"/>
            <a:endCxn id="12" idx="0"/>
          </p:cNvCxnSpPr>
          <p:nvPr/>
        </p:nvCxnSpPr>
        <p:spPr>
          <a:xfrm>
            <a:off x="5004049" y="2098620"/>
            <a:ext cx="2340259" cy="3942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3" name="Picture 23" descr="sara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949280"/>
            <a:ext cx="720080" cy="720080"/>
          </a:xfrm>
          <a:prstGeom prst="rect">
            <a:avLst/>
          </a:prstGeom>
          <a:noFill/>
        </p:spPr>
      </p:pic>
      <p:sp>
        <p:nvSpPr>
          <p:cNvPr id="45" name="椭圆形标注 44"/>
          <p:cNvSpPr/>
          <p:nvPr/>
        </p:nvSpPr>
        <p:spPr>
          <a:xfrm>
            <a:off x="827584" y="4509120"/>
            <a:ext cx="3312368" cy="1584176"/>
          </a:xfrm>
          <a:prstGeom prst="wedgeEllipseCallout">
            <a:avLst>
              <a:gd name="adj1" fmla="val 39634"/>
              <a:gd name="adj2" fmla="val 5060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Prove that Bob, Alice and Eve indeed sign the message 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1, 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2,</a:t>
            </a:r>
            <a:r>
              <a:rPr lang="en-US" altLang="zh-CN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m</a:t>
            </a:r>
            <a:r>
              <a:rPr lang="en-US" altLang="zh-CN" b="1" i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3</a:t>
            </a:r>
            <a:r>
              <a:rPr lang="en-US" altLang="zh-CN" dirty="0" smtClean="0"/>
              <a:t> respectively</a:t>
            </a:r>
            <a:endParaRPr lang="zh-CN" altLang="en-US" dirty="0" smtClean="0"/>
          </a:p>
          <a:p>
            <a:pPr algn="ctr"/>
            <a:endParaRPr lang="zh-CN" altLang="en-US" dirty="0"/>
          </a:p>
        </p:txBody>
      </p:sp>
      <p:grpSp>
        <p:nvGrpSpPr>
          <p:cNvPr id="65" name="组合 64"/>
          <p:cNvGrpSpPr/>
          <p:nvPr/>
        </p:nvGrpSpPr>
        <p:grpSpPr>
          <a:xfrm>
            <a:off x="4499992" y="5877272"/>
            <a:ext cx="1728192" cy="809399"/>
            <a:chOff x="1835696" y="5661248"/>
            <a:chExt cx="1728192" cy="809399"/>
          </a:xfrm>
        </p:grpSpPr>
        <p:pic>
          <p:nvPicPr>
            <p:cNvPr id="53" name="图片 52" descr="对勾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43808" y="5661248"/>
              <a:ext cx="720080" cy="809399"/>
            </a:xfrm>
            <a:prstGeom prst="rect">
              <a:avLst/>
            </a:prstGeom>
          </p:spPr>
        </p:pic>
        <p:sp>
          <p:nvSpPr>
            <p:cNvPr id="48" name="AutoShape 47"/>
            <p:cNvSpPr>
              <a:spLocks noChangeArrowheads="1"/>
            </p:cNvSpPr>
            <p:nvPr/>
          </p:nvSpPr>
          <p:spPr bwMode="auto">
            <a:xfrm>
              <a:off x="2195736" y="5949280"/>
              <a:ext cx="381000" cy="381000"/>
            </a:xfrm>
            <a:prstGeom prst="verticalScroll">
              <a:avLst>
                <a:gd name="adj" fmla="val 12500"/>
              </a:avLst>
            </a:prstGeom>
            <a:solidFill>
              <a:schemeClr val="accent6">
                <a:lumMod val="75000"/>
              </a:schemeClr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altLang="zh-CN" sz="1600" i="1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S</a:t>
              </a:r>
              <a:r>
                <a:rPr lang="en-US" altLang="zh-CN" sz="1600" i="1" baseline="-25000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2</a:t>
              </a:r>
            </a:p>
          </p:txBody>
        </p:sp>
        <p:sp>
          <p:nvSpPr>
            <p:cNvPr id="49" name="AutoShape 48"/>
            <p:cNvSpPr>
              <a:spLocks noChangeArrowheads="1"/>
            </p:cNvSpPr>
            <p:nvPr/>
          </p:nvSpPr>
          <p:spPr bwMode="auto">
            <a:xfrm>
              <a:off x="1835696" y="5949280"/>
              <a:ext cx="381000" cy="381000"/>
            </a:xfrm>
            <a:prstGeom prst="verticalScroll">
              <a:avLst>
                <a:gd name="adj" fmla="val 12500"/>
              </a:avLst>
            </a:prstGeom>
            <a:solidFill>
              <a:srgbClr val="00B0F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altLang="zh-CN" sz="1600" i="1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S</a:t>
              </a:r>
              <a:r>
                <a:rPr lang="en-US" altLang="zh-CN" sz="1600" i="1" baseline="-25000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1</a:t>
              </a:r>
            </a:p>
          </p:txBody>
        </p:sp>
        <p:sp>
          <p:nvSpPr>
            <p:cNvPr id="50" name="AutoShape 49"/>
            <p:cNvSpPr>
              <a:spLocks noChangeArrowheads="1"/>
            </p:cNvSpPr>
            <p:nvPr/>
          </p:nvSpPr>
          <p:spPr bwMode="auto">
            <a:xfrm>
              <a:off x="2555776" y="5949280"/>
              <a:ext cx="381000" cy="381000"/>
            </a:xfrm>
            <a:prstGeom prst="verticalScroll">
              <a:avLst>
                <a:gd name="adj" fmla="val 12500"/>
              </a:avLst>
            </a:prstGeom>
            <a:solidFill>
              <a:srgbClr val="FFCC99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en-US" altLang="zh-CN" sz="1600" i="1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S</a:t>
              </a:r>
              <a:r>
                <a:rPr lang="en-US" altLang="zh-CN" sz="1600" i="1" baseline="-25000" dirty="0">
                  <a:solidFill>
                    <a:srgbClr val="0033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charset="-122"/>
                </a:rPr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7455" y="2890019"/>
            <a:ext cx="9144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Bob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2492896"/>
            <a:ext cx="8640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SK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endParaRPr lang="en-US" altLang="zh-CN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23792" y="2891607"/>
            <a:ext cx="914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Alice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7984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  <a:endParaRPr lang="en-US" altLang="zh-CN" b="1" i="1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76256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     </a:t>
            </a: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90192" y="3423419"/>
            <a:ext cx="914033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2139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3663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932040" y="3429000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6523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63530" y="3272607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70907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174930" y="3423419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72431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862192" y="2890019"/>
            <a:ext cx="914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Eve</a:t>
            </a:r>
            <a:endParaRPr lang="en-US" altLang="zh-CN" sz="1600" i="1" baseline="-250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31" name="Picture 63" descr="pmore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  <p:cxnSp>
        <p:nvCxnSpPr>
          <p:cNvPr id="37" name="直接箭头连接符 36"/>
          <p:cNvCxnSpPr>
            <a:endCxn id="9" idx="0"/>
          </p:cNvCxnSpPr>
          <p:nvPr/>
        </p:nvCxnSpPr>
        <p:spPr>
          <a:xfrm flipH="1">
            <a:off x="2411760" y="2169939"/>
            <a:ext cx="1437903" cy="322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endCxn id="11" idx="0"/>
          </p:cNvCxnSpPr>
          <p:nvPr/>
        </p:nvCxnSpPr>
        <p:spPr>
          <a:xfrm>
            <a:off x="4355976" y="2276872"/>
            <a:ext cx="54006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3" idx="3"/>
            <a:endCxn id="12" idx="0"/>
          </p:cNvCxnSpPr>
          <p:nvPr/>
        </p:nvCxnSpPr>
        <p:spPr>
          <a:xfrm>
            <a:off x="5004049" y="2098620"/>
            <a:ext cx="2340259" cy="3942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3" name="Picture 23" descr="sara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949280"/>
            <a:ext cx="720080" cy="720080"/>
          </a:xfrm>
          <a:prstGeom prst="rect">
            <a:avLst/>
          </a:prstGeom>
          <a:noFill/>
        </p:spPr>
      </p:pic>
      <p:sp>
        <p:nvSpPr>
          <p:cNvPr id="64" name="圆角矩形标注 63"/>
          <p:cNvSpPr/>
          <p:nvPr/>
        </p:nvSpPr>
        <p:spPr>
          <a:xfrm>
            <a:off x="2555776" y="4581128"/>
            <a:ext cx="4176464" cy="1224136"/>
          </a:xfrm>
          <a:prstGeom prst="wedgeRoundRectCallout">
            <a:avLst>
              <a:gd name="adj1" fmla="val -46388"/>
              <a:gd name="adj2" fmla="val 49273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2000" b="1" dirty="0" smtClean="0"/>
              <a:t>Identity-Based Aggregate Signatures.</a:t>
            </a:r>
          </a:p>
          <a:p>
            <a:r>
              <a:rPr lang="en-US" altLang="zh-CN" dirty="0" smtClean="0"/>
              <a:t>                Gentry and </a:t>
            </a:r>
            <a:r>
              <a:rPr lang="en-US" altLang="zh-CN" dirty="0" err="1" smtClean="0"/>
              <a:t>Ramzan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                        PKC 2006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>
                <a:solidFill>
                  <a:srgbClr val="B20E93"/>
                </a:solidFill>
                <a:latin typeface="Arial Black" pitchFamily="34" charset="0"/>
                <a:cs typeface="Arial" pitchFamily="34" charset="0"/>
              </a:rPr>
              <a:t>Identity-Based Aggregate Signatures</a:t>
            </a:r>
            <a:endParaRPr lang="zh-CN" altLang="en-US" sz="36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76200">
            <a:solidFill>
              <a:srgbClr val="00206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977455" y="2890019"/>
            <a:ext cx="914400" cy="3810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Bob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979712" y="2492896"/>
            <a:ext cx="864096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r>
              <a:rPr lang="en-US" altLang="zh-CN" b="1" i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 SK</a:t>
            </a:r>
            <a:r>
              <a:rPr lang="en-US" altLang="zh-CN" b="1" i="1" baseline="-25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  <a:endParaRPr lang="en-US" altLang="zh-CN" b="1" i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423792" y="2891607"/>
            <a:ext cx="914400" cy="381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Alice</a:t>
            </a:r>
            <a:endParaRPr lang="en-US" altLang="zh-CN" sz="1600" i="1" baseline="-25000" dirty="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427984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    </a:t>
            </a:r>
            <a:r>
              <a:rPr lang="en-US" altLang="zh-CN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  <a:endParaRPr lang="en-US" altLang="zh-CN" b="1" i="1" baseline="-250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876256" y="2492896"/>
            <a:ext cx="936104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id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     </a:t>
            </a:r>
            <a:r>
              <a:rPr lang="en-US" altLang="zh-CN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SK</a:t>
            </a:r>
            <a:r>
              <a:rPr lang="en-US" altLang="zh-CN" b="1" i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83568" y="1628800"/>
            <a:ext cx="7766248" cy="5112568"/>
          </a:xfrm>
          <a:prstGeom prst="rect">
            <a:avLst/>
          </a:prstGeom>
          <a:noFill/>
          <a:ln w="57150" cap="sq" cmpd="thickThin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290192" y="3423419"/>
            <a:ext cx="914033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  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22139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00B0F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1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>
            <a:off x="23663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932040" y="3429000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auto">
          <a:xfrm>
            <a:off x="46523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chemeClr val="accent6">
              <a:lumMod val="75000"/>
            </a:scheme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2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863530" y="3272607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22"/>
          <p:cNvSpPr>
            <a:spLocks noChangeArrowheads="1"/>
          </p:cNvSpPr>
          <p:nvPr/>
        </p:nvSpPr>
        <p:spPr bwMode="auto">
          <a:xfrm>
            <a:off x="7090792" y="3956819"/>
            <a:ext cx="381000" cy="381000"/>
          </a:xfrm>
          <a:prstGeom prst="verticalScroll">
            <a:avLst>
              <a:gd name="adj" fmla="val 12500"/>
            </a:avLst>
          </a:prstGeom>
          <a:solidFill>
            <a:srgbClr val="FFCC99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7174930" y="3423419"/>
            <a:ext cx="867545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1600" b="0" dirty="0"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 </a:t>
            </a:r>
            <a:r>
              <a:rPr lang="en-US" altLang="zh-CN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Sign </a:t>
            </a:r>
            <a:r>
              <a:rPr lang="en-US" altLang="zh-CN" sz="1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m</a:t>
            </a:r>
            <a:r>
              <a:rPr lang="en-US" altLang="zh-CN" sz="16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</a:rPr>
              <a:t>3</a:t>
            </a:r>
          </a:p>
        </p:txBody>
      </p:sp>
      <p:sp>
        <p:nvSpPr>
          <p:cNvPr id="24" name="Line 41"/>
          <p:cNvSpPr>
            <a:spLocks noChangeShapeType="1"/>
          </p:cNvSpPr>
          <p:nvPr/>
        </p:nvSpPr>
        <p:spPr bwMode="auto">
          <a:xfrm>
            <a:off x="7243192" y="3271019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zh-CN" altLang="en-US"/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6862192" y="2890019"/>
            <a:ext cx="914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Eve</a:t>
            </a:r>
            <a:endParaRPr lang="en-US" altLang="zh-CN" sz="1600" i="1" baseline="-25000">
              <a:solidFill>
                <a:srgbClr val="003366"/>
              </a:solidFill>
              <a:effectLst>
                <a:outerShdw blurRad="38100" dist="38100" dir="2700000" algn="tl">
                  <a:srgbClr val="000000"/>
                </a:outerShdw>
              </a:effectLst>
              <a:ea typeface="宋体" charset="-122"/>
            </a:endParaRPr>
          </a:p>
        </p:txBody>
      </p:sp>
      <p:grpSp>
        <p:nvGrpSpPr>
          <p:cNvPr id="4" name="组合 34"/>
          <p:cNvGrpSpPr/>
          <p:nvPr/>
        </p:nvGrpSpPr>
        <p:grpSpPr>
          <a:xfrm>
            <a:off x="3779913" y="1663725"/>
            <a:ext cx="1224136" cy="613147"/>
            <a:chOff x="3777655" y="2348880"/>
            <a:chExt cx="1370409" cy="688142"/>
          </a:xfrm>
        </p:grpSpPr>
        <p:pic>
          <p:nvPicPr>
            <p:cNvPr id="31" name="Picture 63" descr="pmore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77655" y="2351039"/>
              <a:ext cx="648072" cy="648072"/>
            </a:xfrm>
            <a:prstGeom prst="rect">
              <a:avLst/>
            </a:prstGeom>
            <a:noFill/>
          </p:spPr>
        </p:pic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4355976" y="2348880"/>
              <a:ext cx="576064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PK</a:t>
              </a:r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4355976" y="2636912"/>
              <a:ext cx="792088" cy="4001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zh-CN" sz="2000" b="1" i="1" dirty="0">
                  <a:ea typeface="宋体" charset="-122"/>
                </a:rPr>
                <a:t>MSK</a:t>
              </a:r>
            </a:p>
          </p:txBody>
        </p:sp>
      </p:grpSp>
      <p:cxnSp>
        <p:nvCxnSpPr>
          <p:cNvPr id="37" name="直接箭头连接符 36"/>
          <p:cNvCxnSpPr>
            <a:endCxn id="9" idx="0"/>
          </p:cNvCxnSpPr>
          <p:nvPr/>
        </p:nvCxnSpPr>
        <p:spPr>
          <a:xfrm flipH="1">
            <a:off x="2411760" y="2169939"/>
            <a:ext cx="1437903" cy="322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endCxn id="11" idx="0"/>
          </p:cNvCxnSpPr>
          <p:nvPr/>
        </p:nvCxnSpPr>
        <p:spPr>
          <a:xfrm>
            <a:off x="4355976" y="2276872"/>
            <a:ext cx="540060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>
            <a:stCxn id="33" idx="3"/>
            <a:endCxn id="12" idx="0"/>
          </p:cNvCxnSpPr>
          <p:nvPr/>
        </p:nvCxnSpPr>
        <p:spPr>
          <a:xfrm>
            <a:off x="5004049" y="2098620"/>
            <a:ext cx="2340259" cy="3942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43" name="Picture 23" descr="sara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5949280"/>
            <a:ext cx="720080" cy="720080"/>
          </a:xfrm>
          <a:prstGeom prst="rect">
            <a:avLst/>
          </a:prstGeom>
          <a:noFill/>
        </p:spPr>
      </p:pic>
      <p:sp>
        <p:nvSpPr>
          <p:cNvPr id="35" name="AutoShape 50"/>
          <p:cNvSpPr>
            <a:spLocks noChangeArrowheads="1"/>
          </p:cNvSpPr>
          <p:nvPr/>
        </p:nvSpPr>
        <p:spPr bwMode="auto">
          <a:xfrm>
            <a:off x="4644008" y="6093296"/>
            <a:ext cx="381000" cy="381000"/>
          </a:xfrm>
          <a:prstGeom prst="verticalScroll">
            <a:avLst>
              <a:gd name="adj" fmla="val 12500"/>
            </a:avLst>
          </a:prstGeom>
          <a:gradFill rotWithShape="1">
            <a:gsLst>
              <a:gs pos="0">
                <a:srgbClr val="FFFF00">
                  <a:gamma/>
                  <a:shade val="46275"/>
                  <a:invGamma/>
                </a:srgbClr>
              </a:gs>
              <a:gs pos="5000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5400000" scaled="1"/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zh-CN" sz="1600" i="1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S</a:t>
            </a:r>
            <a:r>
              <a:rPr lang="en-US" altLang="zh-CN" sz="1600" i="1" baseline="-25000" dirty="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charset="-122"/>
              </a:rPr>
              <a:t>A</a:t>
            </a:r>
          </a:p>
        </p:txBody>
      </p:sp>
      <p:sp>
        <p:nvSpPr>
          <p:cNvPr id="36" name="矩形 35"/>
          <p:cNvSpPr/>
          <p:nvPr/>
        </p:nvSpPr>
        <p:spPr>
          <a:xfrm>
            <a:off x="4067944" y="4869160"/>
            <a:ext cx="1872208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/>
              <a:t>Aggregator</a:t>
            </a:r>
            <a:endParaRPr lang="zh-CN" altLang="en-US" sz="2800" dirty="0"/>
          </a:p>
        </p:txBody>
      </p:sp>
      <p:cxnSp>
        <p:nvCxnSpPr>
          <p:cNvPr id="45" name="直接箭头连接符 44"/>
          <p:cNvCxnSpPr/>
          <p:nvPr/>
        </p:nvCxnSpPr>
        <p:spPr>
          <a:xfrm>
            <a:off x="2771800" y="4509120"/>
            <a:ext cx="936104" cy="36004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箭头连接符 46"/>
          <p:cNvCxnSpPr/>
          <p:nvPr/>
        </p:nvCxnSpPr>
        <p:spPr>
          <a:xfrm flipH="1">
            <a:off x="6084168" y="4509120"/>
            <a:ext cx="1152128" cy="360040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>
            <a:off x="4860032" y="4365104"/>
            <a:ext cx="144016" cy="50405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>
            <a:off x="4860032" y="5517232"/>
            <a:ext cx="0" cy="504056"/>
          </a:xfrm>
          <a:prstGeom prst="straightConnector1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2344</Words>
  <Application>Microsoft Office PowerPoint</Application>
  <PresentationFormat>全屏显示(4:3)</PresentationFormat>
  <Paragraphs>396</Paragraphs>
  <Slides>29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1" baseType="lpstr">
      <vt:lpstr>Arial Unicode MS</vt:lpstr>
      <vt:lpstr>宋体</vt:lpstr>
      <vt:lpstr>Arial</vt:lpstr>
      <vt:lpstr>Arial Black</vt:lpstr>
      <vt:lpstr>Arial Rounded MT Bold</vt:lpstr>
      <vt:lpstr>Berlin Sans FB Demi</vt:lpstr>
      <vt:lpstr>Calibri</vt:lpstr>
      <vt:lpstr>Cambria Math</vt:lpstr>
      <vt:lpstr>Comic Sans MS</vt:lpstr>
      <vt:lpstr>Times New Roman</vt:lpstr>
      <vt:lpstr>Wingdings</vt:lpstr>
      <vt:lpstr>Office 主题</vt:lpstr>
      <vt:lpstr>The Generic Transformation from Standard Signatures to Identity-Based Aggregate Signatures</vt:lpstr>
      <vt:lpstr>Identity-Based Aggregate Signatures</vt:lpstr>
      <vt:lpstr>Identity-Based Aggregate Signatures</vt:lpstr>
      <vt:lpstr>Identity-Based Aggregate Signatures</vt:lpstr>
      <vt:lpstr>Identity-Based Aggregate Signatures</vt:lpstr>
      <vt:lpstr>Identity-Based Aggregate Signatures</vt:lpstr>
      <vt:lpstr>Identity-Based Aggregate Signatures</vt:lpstr>
      <vt:lpstr>Identity-Based Aggregate Signatures</vt:lpstr>
      <vt:lpstr>Identity-Based Aggregate Signatures</vt:lpstr>
      <vt:lpstr>Identity-Based Aggregate Signatures</vt:lpstr>
      <vt:lpstr>Identity-Based Aggregate Signatures</vt:lpstr>
      <vt:lpstr>PowerPoint 演示文稿</vt:lpstr>
      <vt:lpstr>Identity-Based Aggregate Signatures</vt:lpstr>
      <vt:lpstr>Overview of our Approach</vt:lpstr>
      <vt:lpstr>Our Construction</vt:lpstr>
      <vt:lpstr>Our Construction</vt:lpstr>
      <vt:lpstr>Our Construction</vt:lpstr>
      <vt:lpstr>Our Construction</vt:lpstr>
      <vt:lpstr>Our Construction</vt:lpstr>
      <vt:lpstr>Our Construction</vt:lpstr>
      <vt:lpstr>Our Construction</vt:lpstr>
      <vt:lpstr>Our Construction</vt:lpstr>
      <vt:lpstr>Security Proof idea</vt:lpstr>
      <vt:lpstr>Security Proof idea</vt:lpstr>
      <vt:lpstr>Security Proof idea</vt:lpstr>
      <vt:lpstr>Security Proof idea</vt:lpstr>
      <vt:lpstr>Security Proof idea</vt:lpstr>
      <vt:lpstr>Security Proof idea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lb</dc:creator>
  <cp:lastModifiedBy>章庆隆</cp:lastModifiedBy>
  <cp:revision>210</cp:revision>
  <dcterms:created xsi:type="dcterms:W3CDTF">2015-08-24T02:13:01Z</dcterms:created>
  <dcterms:modified xsi:type="dcterms:W3CDTF">2015-09-09T08:38:58Z</dcterms:modified>
</cp:coreProperties>
</file>