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8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290" r:id="rId21"/>
    <p:sldId id="306" r:id="rId22"/>
    <p:sldId id="270" r:id="rId23"/>
  </p:sldIdLst>
  <p:sldSz cx="9144000" cy="6858000" type="screen4x3"/>
  <p:notesSz cx="6858000" cy="9144000"/>
  <p:embeddedFontLst>
    <p:embeddedFont>
      <p:font typeface="SINTEF" panose="02000000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5487" autoAdjust="0"/>
  </p:normalViewPr>
  <p:slideViewPr>
    <p:cSldViewPr>
      <p:cViewPr>
        <p:scale>
          <a:sx n="50" d="100"/>
          <a:sy n="50" d="100"/>
        </p:scale>
        <p:origin x="-1676" y="-4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136"/>
    </p:cViewPr>
  </p:sorterViewPr>
  <p:notesViewPr>
    <p:cSldViewPr>
      <p:cViewPr varScale="1">
        <p:scale>
          <a:sx n="80" d="100"/>
          <a:sy n="80" d="100"/>
        </p:scale>
        <p:origin x="-33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09/09/2015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47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09.09.2015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428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132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607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559072"/>
            <a:ext cx="3286148" cy="288000"/>
          </a:xfrm>
        </p:spPr>
        <p:txBody>
          <a:bodyPr wrap="square" lIns="0" bIns="0" anchor="b" anchorCtr="0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60000" y="4643446"/>
            <a:ext cx="3500462" cy="857256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buFont typeface="Arial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3429000"/>
            <a:ext cx="8443101" cy="1080120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>
                <a:solidFill>
                  <a:schemeClr val="accent2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  <a:endParaRPr lang="nb-NO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1908000"/>
            <a:ext cx="8460000" cy="1304976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>
              <a:buNone/>
              <a:defRPr sz="5400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268760"/>
            <a:ext cx="8429683" cy="480344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2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24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20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20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57158" y="337786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4000" b="1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heading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57158" y="4429132"/>
            <a:ext cx="8429684" cy="164307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1916832"/>
            <a:ext cx="8431200" cy="2232248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96144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96144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86409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86409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smtClean="0"/>
              <a:t>Click to insert text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TEFLogo_blå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7290" y="2089579"/>
            <a:ext cx="6072230" cy="12679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14414" y="3578370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100" noProof="0" dirty="0" smtClean="0">
                <a:solidFill>
                  <a:srgbClr val="00447C"/>
                </a:solidFill>
              </a:rPr>
              <a:t>Teknologi for et bedre samfunn</a:t>
            </a:r>
            <a:endParaRPr lang="nb-NO" sz="4100" noProof="0" dirty="0">
              <a:solidFill>
                <a:srgbClr val="00447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pic>
        <p:nvPicPr>
          <p:cNvPr id="12" name="Picture 11" descr="SINTEFLogo_hvit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6390000"/>
            <a:ext cx="1357200" cy="283322"/>
          </a:xfrm>
          <a:prstGeom prst="rect">
            <a:avLst/>
          </a:prstGeom>
        </p:spPr>
      </p:pic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 smtClean="0"/>
              <a:t>Click icon to add media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5" name="SlideMasterBlackFooterBox"/>
          <p:cNvSpPr txBox="1"/>
          <p:nvPr userDrawn="1"/>
        </p:nvSpPr>
        <p:spPr>
          <a:xfrm>
            <a:off x="4428000" y="638280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1" dirty="0" smtClean="0">
                <a:solidFill>
                  <a:schemeClr val="bg1"/>
                </a:solidFill>
              </a:rPr>
              <a:t>SINTEF IKT</a:t>
            </a:r>
            <a:endParaRPr lang="nb-NO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A9B3F3-0CDD-4032-910D-70E772557002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pic>
        <p:nvPicPr>
          <p:cNvPr id="13" name="Picture 12" descr="SINTEFLogo_hvit_metafil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400" y="6390000"/>
            <a:ext cx="1357200" cy="283322"/>
          </a:xfrm>
          <a:prstGeom prst="rect">
            <a:avLst/>
          </a:prstGeom>
        </p:spPr>
      </p:pic>
      <p:sp>
        <p:nvSpPr>
          <p:cNvPr id="12" name="SlideMasterFooterBox"/>
          <p:cNvSpPr txBox="1"/>
          <p:nvPr/>
        </p:nvSpPr>
        <p:spPr>
          <a:xfrm>
            <a:off x="4428000" y="638280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1" dirty="0" smtClean="0">
                <a:solidFill>
                  <a:schemeClr val="bg1"/>
                </a:solidFill>
              </a:rPr>
              <a:t>SINTEF ICT</a:t>
            </a:r>
            <a:endParaRPr lang="nb-NO" sz="1400" b="1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6" r:id="rId4"/>
    <p:sldLayoutId id="2147483667" r:id="rId5"/>
    <p:sldLayoutId id="2147483671" r:id="rId6"/>
    <p:sldLayoutId id="2147483668" r:id="rId7"/>
    <p:sldLayoutId id="2147483670" r:id="rId8"/>
    <p:sldLayoutId id="2147483669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5207874@N04/14450220780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simm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sec.sintef.no/" TargetMode="External"/><Relationship Id="rId7" Type="http://schemas.openxmlformats.org/officeDocument/2006/relationships/hyperlink" Target="http://www.sintef.no/sos-agi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6"/>
          </p:nvPr>
        </p:nvSpPr>
        <p:spPr>
          <a:xfrm>
            <a:off x="360000" y="4653136"/>
            <a:ext cx="8784000" cy="1152128"/>
          </a:xfrm>
        </p:spPr>
        <p:txBody>
          <a:bodyPr/>
          <a:lstStyle/>
          <a:p>
            <a:r>
              <a:rPr lang="en-GB" sz="3200" b="1" dirty="0" smtClean="0"/>
              <a:t>Martin Gilje Jaatun</a:t>
            </a:r>
            <a:r>
              <a:rPr lang="en-GB" sz="3200" dirty="0" smtClean="0"/>
              <a:t>, Daniela S. Cruzes, Karin Bernsmed, </a:t>
            </a:r>
            <a:r>
              <a:rPr lang="en-GB" sz="3200" dirty="0" err="1" smtClean="0"/>
              <a:t>Inger</a:t>
            </a:r>
            <a:r>
              <a:rPr lang="en-GB" sz="3200" dirty="0" smtClean="0"/>
              <a:t> Anne </a:t>
            </a:r>
            <a:r>
              <a:rPr lang="en-GB" sz="3200" dirty="0" err="1" smtClean="0"/>
              <a:t>Tøndel</a:t>
            </a:r>
            <a:r>
              <a:rPr lang="en-GB" sz="3200" dirty="0" smtClean="0"/>
              <a:t>, and Lillian </a:t>
            </a:r>
            <a:r>
              <a:rPr lang="en-GB" sz="3200" dirty="0" err="1" smtClean="0"/>
              <a:t>Røstad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0"/>
          </p:nvPr>
        </p:nvSpPr>
        <p:spPr>
          <a:xfrm>
            <a:off x="342000" y="548680"/>
            <a:ext cx="8460000" cy="3384376"/>
          </a:xfrm>
        </p:spPr>
        <p:txBody>
          <a:bodyPr/>
          <a:lstStyle/>
          <a:p>
            <a:r>
              <a:rPr lang="en-GB" b="1" dirty="0" smtClean="0"/>
              <a:t>Software Security Maturity in Public Organisations</a:t>
            </a:r>
            <a:endParaRPr lang="en-GB" b="1" dirty="0"/>
          </a:p>
        </p:txBody>
      </p:sp>
      <p:pic>
        <p:nvPicPr>
          <p:cNvPr id="25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4441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83683" y="5661248"/>
            <a:ext cx="1996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@</a:t>
            </a:r>
            <a:r>
              <a:rPr lang="en-GB" sz="2800" dirty="0" err="1" smtClean="0"/>
              <a:t>seniorfrosk</a:t>
            </a:r>
            <a:endParaRPr lang="en-GB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924"/>
          <a:stretch/>
        </p:blipFill>
        <p:spPr bwMode="auto">
          <a:xfrm>
            <a:off x="6372200" y="5685550"/>
            <a:ext cx="763387" cy="52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10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Example, </a:t>
            </a:r>
            <a:br>
              <a:rPr lang="en-GB" dirty="0" smtClean="0"/>
            </a:br>
            <a:r>
              <a:rPr lang="en-GB" dirty="0" smtClean="0"/>
              <a:t>cont</a:t>
            </a:r>
            <a:r>
              <a:rPr lang="en-GB" dirty="0"/>
              <a:t>.</a:t>
            </a:r>
          </a:p>
        </p:txBody>
      </p:sp>
      <p:pic>
        <p:nvPicPr>
          <p:cNvPr id="5" name="Content Placeholder 4" descr="Screen Shot 2015-04-24 at 14.00.06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75" y="1"/>
            <a:ext cx="6849529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11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Distribution of # activities</a:t>
            </a:r>
            <a:endParaRPr lang="en-GB" dirty="0"/>
          </a:p>
        </p:txBody>
      </p:sp>
      <p:pic>
        <p:nvPicPr>
          <p:cNvPr id="5" name="Picture 4" descr="Screen Shot 2015-04-24 at 14.0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8026586" cy="51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12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High-level averages</a:t>
            </a:r>
            <a:endParaRPr lang="en-GB" dirty="0"/>
          </a:p>
        </p:txBody>
      </p:sp>
      <p:pic>
        <p:nvPicPr>
          <p:cNvPr id="1026" name="Picture 2" descr="C:\Users\mgj\Dropbox\BSIMM-paper\fig\highle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2738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1124744"/>
            <a:ext cx="2053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Caution!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13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The most common activities</a:t>
            </a:r>
            <a:endParaRPr lang="en-GB" dirty="0"/>
          </a:p>
        </p:txBody>
      </p:sp>
      <p:pic>
        <p:nvPicPr>
          <p:cNvPr id="5" name="Picture 4" descr="Screen Shot 2015-04-24 at 14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95882" cy="2764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40152" y="3933056"/>
            <a:ext cx="3160798" cy="2896447"/>
            <a:chOff x="6847487" y="4067869"/>
            <a:chExt cx="3160798" cy="2896447"/>
          </a:xfrm>
        </p:grpSpPr>
        <p:sp>
          <p:nvSpPr>
            <p:cNvPr id="7" name="Rectangle 6"/>
            <p:cNvSpPr/>
            <p:nvPr/>
          </p:nvSpPr>
          <p:spPr>
            <a:xfrm rot="16200000">
              <a:off x="8452339" y="5408371"/>
              <a:ext cx="289644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b-NO" sz="800" dirty="0">
                  <a:hlinkClick r:id="rId3"/>
                </a:rPr>
                <a:t>https://www.flickr.com/photos/125207874@N04/14450220780/</a:t>
              </a:r>
              <a:r>
                <a:rPr lang="nb-NO" sz="800" dirty="0"/>
                <a:t>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487" y="4325533"/>
              <a:ext cx="2945353" cy="203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14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Conservative maturity for "top 3"</a:t>
            </a:r>
            <a:endParaRPr lang="en-GB" dirty="0"/>
          </a:p>
        </p:txBody>
      </p:sp>
      <p:pic>
        <p:nvPicPr>
          <p:cNvPr id="5" name="Picture 4" descr="Screen Shot 2015-04-24 at 15.3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6" y="1052736"/>
            <a:ext cx="7693230" cy="50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15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Selected practices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28510475"/>
              </p:ext>
            </p:extLst>
          </p:nvPr>
        </p:nvGraphicFramePr>
        <p:xfrm>
          <a:off x="357188" y="1268413"/>
          <a:ext cx="8679308" cy="3240707"/>
        </p:xfrm>
        <a:graphic>
          <a:graphicData uri="http://schemas.openxmlformats.org/drawingml/2006/table">
            <a:tbl>
              <a:tblPr firstRow="1" firstCol="1" bandRow="1"/>
              <a:tblGrid>
                <a:gridCol w="2198588"/>
                <a:gridCol w="1944216"/>
                <a:gridCol w="2232248"/>
                <a:gridCol w="2304256"/>
              </a:tblGrid>
              <a:tr h="53301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b="1" i="1" dirty="0" err="1" smtClean="0">
                          <a:effectLst/>
                          <a:latin typeface="Times New Roman"/>
                          <a:ea typeface="Times New Roman"/>
                        </a:rPr>
                        <a:t>Governance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b="1" i="1" dirty="0" err="1" smtClean="0">
                          <a:effectLst/>
                          <a:latin typeface="Times New Roman"/>
                          <a:ea typeface="Times New Roman"/>
                        </a:rPr>
                        <a:t>Intelligence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b="1" i="1" dirty="0" smtClean="0">
                          <a:effectLst/>
                          <a:latin typeface="Times New Roman"/>
                          <a:ea typeface="Times New Roman"/>
                        </a:rPr>
                        <a:t>SSDL </a:t>
                      </a:r>
                      <a:r>
                        <a:rPr lang="nb-NO" sz="1800" b="1" i="1" dirty="0" err="1" smtClean="0">
                          <a:effectLst/>
                          <a:latin typeface="Times New Roman"/>
                          <a:ea typeface="Times New Roman"/>
                        </a:rPr>
                        <a:t>Touchpoints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b="1" i="1" dirty="0" smtClean="0">
                          <a:effectLst/>
                          <a:latin typeface="Times New Roman"/>
                          <a:ea typeface="Times New Roman"/>
                        </a:rPr>
                        <a:t>Deployment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1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Strategy</a:t>
                      </a:r>
                      <a:r>
                        <a:rPr lang="nb-NO" sz="1800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b-NO" sz="18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nb-NO" sz="1800" i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Metrics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b="0" i="1" dirty="0" smtClean="0">
                          <a:effectLst/>
                          <a:latin typeface="Times New Roman"/>
                          <a:ea typeface="Times New Roman"/>
                        </a:rPr>
                        <a:t>Attack Models</a:t>
                      </a:r>
                      <a:endParaRPr lang="nb-NO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Architecture Analysis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Penetration Testing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6"/>
                    </a:solidFill>
                  </a:tcPr>
                </a:tc>
              </a:tr>
              <a:tr h="87853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b="0" i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Compliance</a:t>
                      </a:r>
                      <a:r>
                        <a:rPr lang="nb-NO" sz="1800" b="0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b-NO" sz="1800" b="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nb-NO" sz="1800" b="0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Policy</a:t>
                      </a:r>
                      <a:endParaRPr lang="nb-NO" sz="18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Security 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Times New Roman"/>
                        </a:rPr>
                        <a:t>Features </a:t>
                      </a:r>
                      <a:r>
                        <a:rPr lang="nb-NO" sz="1800" i="1" dirty="0"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Design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Code </a:t>
                      </a:r>
                      <a:r>
                        <a:rPr lang="nb-NO" sz="1800" i="1" dirty="0" err="1" smtClean="0">
                          <a:effectLst/>
                          <a:latin typeface="Times New Roman"/>
                          <a:ea typeface="Times New Roman"/>
                        </a:rPr>
                        <a:t>Review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Software Environment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2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Training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Standards </a:t>
                      </a:r>
                      <a:r>
                        <a:rPr lang="nb-NO" sz="1800" i="1" dirty="0"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nb-NO" sz="1800" i="1" dirty="0" err="1" smtClean="0">
                          <a:effectLst/>
                          <a:latin typeface="Times New Roman"/>
                          <a:ea typeface="Times New Roman"/>
                        </a:rPr>
                        <a:t>Requirements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Security Testing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Configuration 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Times New Roman"/>
                        </a:rPr>
                        <a:t>Management and Vulnerability </a:t>
                      </a: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Management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Transparency of expectations and accountability of results</a:t>
            </a:r>
          </a:p>
          <a:p>
            <a:r>
              <a:rPr lang="en-GB" dirty="0" smtClean="0"/>
              <a:t>Management buy-in</a:t>
            </a:r>
          </a:p>
          <a:p>
            <a:r>
              <a:rPr lang="en-GB" i="1" dirty="0" smtClean="0"/>
              <a:t>One of the practices with lowest maturity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16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E31836"/>
                </a:solidFill>
              </a:rPr>
              <a:t>Strategy and Metrics</a:t>
            </a:r>
            <a:endParaRPr lang="en-GB" dirty="0">
              <a:solidFill>
                <a:srgbClr val="E31836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79512" y="3645024"/>
            <a:ext cx="3816424" cy="151216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/>
              <a:t>"Risk analysis is performed in the projects, but not for security"</a:t>
            </a:r>
            <a:endParaRPr lang="en-GB" sz="2800" i="1" dirty="0"/>
          </a:p>
        </p:txBody>
      </p:sp>
      <p:sp>
        <p:nvSpPr>
          <p:cNvPr id="6" name="Folded Corner 5"/>
          <p:cNvSpPr/>
          <p:nvPr/>
        </p:nvSpPr>
        <p:spPr>
          <a:xfrm>
            <a:off x="5292080" y="3797424"/>
            <a:ext cx="3816424" cy="20078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/>
              <a:t>"The regime worked well as long as we were doing waterfall, but more tricky with agile"</a:t>
            </a:r>
            <a:endParaRPr lang="en-GB" sz="2800" i="1" dirty="0"/>
          </a:p>
        </p:txBody>
      </p:sp>
      <p:sp>
        <p:nvSpPr>
          <p:cNvPr id="7" name="Folded Corner 6"/>
          <p:cNvSpPr/>
          <p:nvPr/>
        </p:nvSpPr>
        <p:spPr>
          <a:xfrm>
            <a:off x="1907704" y="5013176"/>
            <a:ext cx="3816424" cy="18722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i="1" dirty="0" smtClean="0"/>
          </a:p>
          <a:p>
            <a:pPr algn="ctr"/>
            <a:r>
              <a:rPr lang="en-GB" sz="2800" i="1" dirty="0" smtClean="0"/>
              <a:t>"High-level  security risk analysis […] is not so useful in the development process"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7040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Compliances with rules and regulation</a:t>
            </a:r>
          </a:p>
          <a:p>
            <a:r>
              <a:rPr lang="en-GB" dirty="0" smtClean="0"/>
              <a:t>Generate artefacts for audit</a:t>
            </a:r>
          </a:p>
          <a:p>
            <a:r>
              <a:rPr lang="en-GB" i="1" dirty="0" smtClean="0"/>
              <a:t>Highest maturity on all metrics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17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3F"/>
                </a:solidFill>
              </a:rPr>
              <a:t>Compliance and policy</a:t>
            </a:r>
            <a:endParaRPr lang="en-GB" dirty="0">
              <a:solidFill>
                <a:srgbClr val="00853F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123728" y="3284984"/>
            <a:ext cx="5112568" cy="27363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/>
              <a:t>"We have many lawyers, and as an organisation we have many policies and regulations ensuring we cover compliance. Unsure how this affects the coding, though" 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408796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Quality control</a:t>
            </a:r>
          </a:p>
          <a:p>
            <a:r>
              <a:rPr lang="en-GB" dirty="0" smtClean="0"/>
              <a:t>Discover security defects</a:t>
            </a:r>
          </a:p>
          <a:p>
            <a:r>
              <a:rPr lang="en-GB" i="1" dirty="0" smtClean="0"/>
              <a:t>At least half do the first two activities on level 1</a:t>
            </a:r>
          </a:p>
          <a:p>
            <a:pPr lvl="1"/>
            <a:r>
              <a:rPr lang="en-GB" i="1" dirty="0" smtClean="0"/>
              <a:t>But generally low maturity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18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E31836"/>
                </a:solidFill>
              </a:rPr>
              <a:t>Penetration testing </a:t>
            </a:r>
            <a:endParaRPr lang="en-GB" dirty="0">
              <a:solidFill>
                <a:srgbClr val="E31836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691680" y="3645024"/>
            <a:ext cx="5760640" cy="244827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/>
              <a:t>"Initiatives to do </a:t>
            </a:r>
            <a:r>
              <a:rPr lang="en-GB" sz="2800" i="1" dirty="0" err="1" smtClean="0"/>
              <a:t>pentest</a:t>
            </a:r>
            <a:r>
              <a:rPr lang="en-GB" sz="2800" i="1" dirty="0" smtClean="0"/>
              <a:t> come […] from the network side. Testing is not done specifically of internally developed code or projects, but broader"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41623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Change management</a:t>
            </a:r>
          </a:p>
          <a:p>
            <a:r>
              <a:rPr lang="en-GB" i="1" dirty="0" smtClean="0"/>
              <a:t>Organisations have faith in their own level of host &amp; network security </a:t>
            </a:r>
          </a:p>
          <a:p>
            <a:r>
              <a:rPr lang="en-GB" i="1" dirty="0" smtClean="0"/>
              <a:t>Important to remember that network security in general more mature than </a:t>
            </a:r>
            <a:r>
              <a:rPr lang="en-GB" i="1" dirty="0" err="1" smtClean="0"/>
              <a:t>SWsec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19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3F"/>
                </a:solidFill>
              </a:rPr>
              <a:t>Software environment</a:t>
            </a:r>
            <a:endParaRPr lang="en-GB" dirty="0">
              <a:solidFill>
                <a:srgbClr val="008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Questionnaire to 32 Norwegian public-owned (municipalities, government) organisations</a:t>
            </a:r>
          </a:p>
          <a:p>
            <a:pPr lvl="1"/>
            <a:r>
              <a:rPr lang="en-GB" dirty="0" smtClean="0"/>
              <a:t>Assumed to do internal development</a:t>
            </a:r>
          </a:p>
          <a:p>
            <a:pPr lvl="1"/>
            <a:r>
              <a:rPr lang="en-GB" dirty="0" smtClean="0"/>
              <a:t>20 responded (62,5 %)</a:t>
            </a:r>
          </a:p>
          <a:p>
            <a:r>
              <a:rPr lang="en-GB" dirty="0" smtClean="0"/>
              <a:t>Based on the </a:t>
            </a:r>
            <a:br>
              <a:rPr lang="en-GB" dirty="0" smtClean="0"/>
            </a:br>
            <a:r>
              <a:rPr lang="en-GB" dirty="0" smtClean="0"/>
              <a:t>Building Security In Maturity Model </a:t>
            </a:r>
            <a:br>
              <a:rPr lang="en-GB" dirty="0" smtClean="0"/>
            </a:br>
            <a:r>
              <a:rPr lang="en-GB" dirty="0" smtClean="0"/>
              <a:t>(BSIMM) activities</a:t>
            </a:r>
          </a:p>
          <a:p>
            <a:pPr lvl="1"/>
            <a:r>
              <a:rPr lang="en-GB" dirty="0" smtClean="0">
                <a:hlinkClick r:id="rId2"/>
              </a:rPr>
              <a:t>https://www.bsimm.com/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What did we do?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03" y="3606137"/>
            <a:ext cx="3480833" cy="255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58" y="1124744"/>
            <a:ext cx="8429683" cy="4803446"/>
          </a:xfrm>
        </p:spPr>
        <p:txBody>
          <a:bodyPr/>
          <a:lstStyle/>
          <a:p>
            <a:r>
              <a:rPr lang="en-GB" dirty="0" smtClean="0"/>
              <a:t>What software security activities do </a:t>
            </a:r>
            <a:r>
              <a:rPr lang="en-GB" i="1" dirty="0" smtClean="0"/>
              <a:t>vendors</a:t>
            </a:r>
            <a:r>
              <a:rPr lang="en-GB" dirty="0" smtClean="0"/>
              <a:t> do?</a:t>
            </a:r>
          </a:p>
          <a:p>
            <a:r>
              <a:rPr lang="en-GB" dirty="0" smtClean="0"/>
              <a:t>Could be a long distance from legal expertise to developers</a:t>
            </a:r>
          </a:p>
          <a:p>
            <a:r>
              <a:rPr lang="en-GB" dirty="0" smtClean="0"/>
              <a:t>Different cultures between infrastructure and dev</a:t>
            </a:r>
          </a:p>
          <a:p>
            <a:r>
              <a:rPr lang="en-GB" dirty="0" smtClean="0"/>
              <a:t>Good that developers check each other's code</a:t>
            </a:r>
          </a:p>
          <a:p>
            <a:pPr lvl="1"/>
            <a:r>
              <a:rPr lang="en-GB" dirty="0" smtClean="0"/>
              <a:t>But do they have required SW sec skills?</a:t>
            </a:r>
          </a:p>
          <a:p>
            <a:r>
              <a:rPr lang="en-GB" dirty="0" smtClean="0"/>
              <a:t>Security managers are sent on training, not </a:t>
            </a:r>
            <a:r>
              <a:rPr lang="en-GB" dirty="0" err="1" smtClean="0"/>
              <a:t>devs</a:t>
            </a:r>
            <a:endParaRPr lang="en-GB" dirty="0" smtClean="0"/>
          </a:p>
          <a:p>
            <a:r>
              <a:rPr lang="en-GB" dirty="0" smtClean="0"/>
              <a:t>Enterprise risk analysis not seen relevant to dev</a:t>
            </a:r>
          </a:p>
          <a:p>
            <a:r>
              <a:rPr lang="en-GB" dirty="0" smtClean="0"/>
              <a:t>Too little testing on security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6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21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Could we do better?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00890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0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661415" y="3068960"/>
            <a:ext cx="6303073" cy="864096"/>
          </a:xfrm>
        </p:spPr>
        <p:txBody>
          <a:bodyPr/>
          <a:lstStyle/>
          <a:p>
            <a:pPr marL="457200" lvl="1" indent="0">
              <a:buNone/>
            </a:pPr>
            <a:r>
              <a:rPr lang="en-GB" sz="4800" dirty="0" smtClean="0">
                <a:hlinkClick r:id="rId3"/>
              </a:rPr>
              <a:t>http://infosec.sintef.no</a:t>
            </a:r>
            <a:r>
              <a:rPr lang="en-GB" sz="48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0" y="5467697"/>
            <a:ext cx="4441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51920" y="-269255"/>
            <a:ext cx="142539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b="1" dirty="0" smtClean="0"/>
              <a:t>?</a:t>
            </a:r>
            <a:endParaRPr lang="en-GB" sz="23900" b="1" dirty="0"/>
          </a:p>
        </p:txBody>
      </p:sp>
      <p:pic>
        <p:nvPicPr>
          <p:cNvPr id="1027" name="Picture 3" descr="C:\Users\mgj\Pictures\blog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5145"/>
            <a:ext cx="213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1924"/>
          <a:stretch/>
        </p:blipFill>
        <p:spPr bwMode="auto">
          <a:xfrm>
            <a:off x="6331895" y="620688"/>
            <a:ext cx="1221134" cy="8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1375028"/>
            <a:ext cx="4211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twitter.com/</a:t>
            </a:r>
            <a:br>
              <a:rPr lang="en-GB" sz="3600" dirty="0" smtClean="0"/>
            </a:br>
            <a:r>
              <a:rPr lang="en-GB" sz="4000" b="1" dirty="0" err="1" smtClean="0">
                <a:solidFill>
                  <a:srgbClr val="00B0F0"/>
                </a:solidFill>
              </a:rPr>
              <a:t>SINTEF_Infosec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7988" y="4365104"/>
            <a:ext cx="5594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hlinkClick r:id="rId7"/>
              </a:rPr>
              <a:t>http://</a:t>
            </a:r>
            <a:r>
              <a:rPr lang="en-GB" sz="3600" dirty="0" smtClean="0">
                <a:hlinkClick r:id="rId7"/>
              </a:rPr>
              <a:t>www.sintef.no/sos-agile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031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b="1" dirty="0" smtClean="0"/>
              <a:t>study</a:t>
            </a:r>
            <a:r>
              <a:rPr lang="en-GB" dirty="0" smtClean="0"/>
              <a:t> of 67 software development organisations and their software security activities</a:t>
            </a:r>
          </a:p>
          <a:p>
            <a:r>
              <a:rPr lang="en-GB" dirty="0" smtClean="0"/>
              <a:t>A </a:t>
            </a:r>
            <a:r>
              <a:rPr lang="en-GB" b="1" dirty="0" smtClean="0"/>
              <a:t>framework</a:t>
            </a:r>
            <a:r>
              <a:rPr lang="en-GB" dirty="0" smtClean="0"/>
              <a:t> that describes the various activities that are performed by a majority of the organisations covered</a:t>
            </a:r>
          </a:p>
          <a:p>
            <a:r>
              <a:rPr lang="en-GB" dirty="0" smtClean="0"/>
              <a:t>The concept </a:t>
            </a:r>
            <a:r>
              <a:rPr lang="en-GB" i="1" dirty="0" smtClean="0"/>
              <a:t>Software Security Group</a:t>
            </a:r>
            <a:r>
              <a:rPr lang="en-GB" dirty="0" smtClean="0"/>
              <a:t> is central</a:t>
            </a:r>
          </a:p>
          <a:p>
            <a:pPr lvl="1"/>
            <a:r>
              <a:rPr lang="en-GB" dirty="0" smtClean="0"/>
              <a:t>Those tasked with following up software security in an organisation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What is this BSIMM thing?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7" y="0"/>
            <a:ext cx="1763935" cy="12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35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BSIMM Software Security Framework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95480604"/>
              </p:ext>
            </p:extLst>
          </p:nvPr>
        </p:nvGraphicFramePr>
        <p:xfrm>
          <a:off x="357188" y="1268413"/>
          <a:ext cx="8679308" cy="3240707"/>
        </p:xfrm>
        <a:graphic>
          <a:graphicData uri="http://schemas.openxmlformats.org/drawingml/2006/table">
            <a:tbl>
              <a:tblPr firstRow="1" firstCol="1" bandRow="1"/>
              <a:tblGrid>
                <a:gridCol w="2198588"/>
                <a:gridCol w="1944216"/>
                <a:gridCol w="2232248"/>
                <a:gridCol w="2304256"/>
              </a:tblGrid>
              <a:tr h="53301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b="1" i="1" dirty="0" err="1" smtClean="0">
                          <a:effectLst/>
                          <a:latin typeface="Times New Roman"/>
                          <a:ea typeface="Times New Roman"/>
                        </a:rPr>
                        <a:t>Governance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b="1" i="1" dirty="0" err="1" smtClean="0">
                          <a:effectLst/>
                          <a:latin typeface="Times New Roman"/>
                          <a:ea typeface="Times New Roman"/>
                        </a:rPr>
                        <a:t>Intelligence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b="1" i="1" dirty="0" smtClean="0">
                          <a:effectLst/>
                          <a:latin typeface="Times New Roman"/>
                          <a:ea typeface="Times New Roman"/>
                        </a:rPr>
                        <a:t>SSDL </a:t>
                      </a:r>
                      <a:r>
                        <a:rPr lang="nb-NO" sz="1800" b="1" i="1" dirty="0" err="1" smtClean="0">
                          <a:effectLst/>
                          <a:latin typeface="Times New Roman"/>
                          <a:ea typeface="Times New Roman"/>
                        </a:rPr>
                        <a:t>Touchpoints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b="1" i="1" dirty="0" smtClean="0">
                          <a:effectLst/>
                          <a:latin typeface="Times New Roman"/>
                          <a:ea typeface="Times New Roman"/>
                        </a:rPr>
                        <a:t>Deployment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1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err="1" smtClean="0">
                          <a:effectLst/>
                          <a:latin typeface="Times New Roman"/>
                          <a:ea typeface="Times New Roman"/>
                        </a:rPr>
                        <a:t>Strategy</a:t>
                      </a: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b-NO" sz="1800" i="1" dirty="0"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nb-NO" sz="1800" i="1" dirty="0" err="1" smtClean="0">
                          <a:effectLst/>
                          <a:latin typeface="Times New Roman"/>
                          <a:ea typeface="Times New Roman"/>
                        </a:rPr>
                        <a:t>Metrics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b="0" i="1" dirty="0" smtClean="0">
                          <a:effectLst/>
                          <a:latin typeface="Times New Roman"/>
                          <a:ea typeface="Times New Roman"/>
                        </a:rPr>
                        <a:t>Attack Models</a:t>
                      </a:r>
                      <a:endParaRPr lang="nb-NO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Architecture Analysis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Penetration Testing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53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b="0" i="1" dirty="0" err="1" smtClean="0">
                          <a:effectLst/>
                          <a:latin typeface="Times New Roman"/>
                          <a:ea typeface="Times New Roman"/>
                        </a:rPr>
                        <a:t>Compliance</a:t>
                      </a:r>
                      <a:r>
                        <a:rPr lang="nb-NO" sz="1800" b="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b-NO" sz="1800" b="0" i="1" dirty="0"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nb-NO" sz="1800" b="0" i="1" dirty="0" smtClean="0">
                          <a:effectLst/>
                          <a:latin typeface="Times New Roman"/>
                          <a:ea typeface="Times New Roman"/>
                        </a:rPr>
                        <a:t>Policy</a:t>
                      </a:r>
                      <a:endParaRPr lang="nb-NO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Security 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Times New Roman"/>
                        </a:rPr>
                        <a:t>Features </a:t>
                      </a:r>
                      <a:r>
                        <a:rPr lang="nb-NO" sz="1800" i="1" dirty="0"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Design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Code </a:t>
                      </a:r>
                      <a:r>
                        <a:rPr lang="nb-NO" sz="1800" i="1" dirty="0" err="1" smtClean="0">
                          <a:effectLst/>
                          <a:latin typeface="Times New Roman"/>
                          <a:ea typeface="Times New Roman"/>
                        </a:rPr>
                        <a:t>Review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Software Environment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Training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Standards </a:t>
                      </a:r>
                      <a:r>
                        <a:rPr lang="nb-NO" sz="1800" i="1" dirty="0"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nb-NO" sz="1800" i="1" dirty="0" err="1" smtClean="0">
                          <a:effectLst/>
                          <a:latin typeface="Times New Roman"/>
                          <a:ea typeface="Times New Roman"/>
                        </a:rPr>
                        <a:t>Requirements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nb-NO" sz="1800" i="1" dirty="0" smtClean="0">
                          <a:effectLst/>
                          <a:latin typeface="Times New Roman"/>
                          <a:ea typeface="Times New Roman"/>
                        </a:rPr>
                        <a:t>Security Testing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Configuration 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Times New Roman"/>
                        </a:rPr>
                        <a:t>Management and Vulnerability </a:t>
                      </a:r>
                      <a:r>
                        <a:rPr lang="en-US" sz="1800" i="1" dirty="0" smtClean="0">
                          <a:effectLst/>
                          <a:latin typeface="Times New Roman"/>
                          <a:ea typeface="Times New Roman"/>
                        </a:rPr>
                        <a:t>Management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1124744"/>
            <a:ext cx="2376264" cy="3528392"/>
          </a:xfrm>
          <a:prstGeom prst="rect">
            <a:avLst/>
          </a:prstGeom>
          <a:noFill/>
          <a:ln w="76200">
            <a:solidFill>
              <a:srgbClr val="E31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725144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Domain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240" y="2276872"/>
            <a:ext cx="2376264" cy="936104"/>
          </a:xfrm>
          <a:prstGeom prst="rect">
            <a:avLst/>
          </a:prstGeom>
          <a:noFill/>
          <a:ln w="76200">
            <a:solidFill>
              <a:srgbClr val="008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7331" y="4877544"/>
            <a:ext cx="171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853F"/>
                </a:solidFill>
              </a:rPr>
              <a:t>Practice</a:t>
            </a:r>
            <a:endParaRPr lang="en-GB" sz="3600" b="1" dirty="0">
              <a:solidFill>
                <a:srgbClr val="008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58" y="1268760"/>
            <a:ext cx="8429683" cy="1224136"/>
          </a:xfrm>
        </p:spPr>
        <p:txBody>
          <a:bodyPr/>
          <a:lstStyle/>
          <a:p>
            <a:r>
              <a:rPr lang="en-GB" dirty="0" smtClean="0"/>
              <a:t>For some orgs, multiple people involved</a:t>
            </a:r>
          </a:p>
          <a:p>
            <a:r>
              <a:rPr lang="en-GB" dirty="0" smtClean="0"/>
              <a:t>Roles: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Who answered the questionnaire? </a:t>
            </a:r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15437" y="2281437"/>
            <a:ext cx="8573453" cy="3307803"/>
          </a:xfrm>
          <a:prstGeom prst="rect">
            <a:avLst/>
          </a:prstGeom>
        </p:spPr>
        <p:txBody>
          <a:bodyPr vert="horz" lIns="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2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 smtClean="0"/>
              <a:t>IT director</a:t>
            </a:r>
          </a:p>
          <a:p>
            <a:pPr lvl="1"/>
            <a:r>
              <a:rPr lang="en-GB" sz="2000" dirty="0" smtClean="0"/>
              <a:t>Head, Development department</a:t>
            </a:r>
          </a:p>
          <a:p>
            <a:pPr lvl="1"/>
            <a:r>
              <a:rPr lang="en-GB" sz="2000" dirty="0" smtClean="0"/>
              <a:t>Head of IT operations</a:t>
            </a:r>
          </a:p>
          <a:p>
            <a:pPr lvl="1"/>
            <a:r>
              <a:rPr lang="en-GB" sz="2000" dirty="0" smtClean="0"/>
              <a:t>Section manager IT</a:t>
            </a:r>
          </a:p>
          <a:p>
            <a:pPr lvl="1"/>
            <a:r>
              <a:rPr lang="en-GB" sz="2000" dirty="0" smtClean="0"/>
              <a:t>Section manager development</a:t>
            </a:r>
          </a:p>
          <a:p>
            <a:pPr lvl="1"/>
            <a:r>
              <a:rPr lang="en-GB" sz="2000" dirty="0" smtClean="0"/>
              <a:t>Group manager</a:t>
            </a:r>
          </a:p>
          <a:p>
            <a:pPr lvl="1"/>
            <a:r>
              <a:rPr lang="en-GB" sz="2000" dirty="0" smtClean="0"/>
              <a:t>IT manager</a:t>
            </a:r>
          </a:p>
          <a:p>
            <a:pPr lvl="1"/>
            <a:r>
              <a:rPr lang="en-GB" sz="2000" dirty="0" smtClean="0"/>
              <a:t>Development manager</a:t>
            </a:r>
          </a:p>
          <a:p>
            <a:pPr lvl="1"/>
            <a:r>
              <a:rPr lang="en-GB" sz="2000" dirty="0" smtClean="0"/>
              <a:t>Solution architect </a:t>
            </a:r>
          </a:p>
          <a:p>
            <a:pPr lvl="1"/>
            <a:r>
              <a:rPr lang="en-GB" sz="2000" dirty="0" smtClean="0"/>
              <a:t>Chief architect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System developer </a:t>
            </a:r>
          </a:p>
          <a:p>
            <a:pPr lvl="1"/>
            <a:r>
              <a:rPr lang="en-GB" sz="2000" dirty="0" smtClean="0"/>
              <a:t>IT advisor</a:t>
            </a:r>
          </a:p>
          <a:p>
            <a:pPr lvl="1"/>
            <a:r>
              <a:rPr lang="en-GB" sz="2000" dirty="0" smtClean="0"/>
              <a:t>Security manager</a:t>
            </a:r>
          </a:p>
          <a:p>
            <a:pPr lvl="1"/>
            <a:r>
              <a:rPr lang="en-GB" sz="2000" dirty="0" smtClean="0"/>
              <a:t>Information security manager</a:t>
            </a:r>
          </a:p>
          <a:p>
            <a:pPr lvl="1"/>
            <a:r>
              <a:rPr lang="en-GB" sz="2000" dirty="0" smtClean="0"/>
              <a:t>Security architect </a:t>
            </a:r>
          </a:p>
          <a:p>
            <a:pPr lvl="1"/>
            <a:r>
              <a:rPr lang="en-GB" sz="2000" dirty="0" smtClean="0"/>
              <a:t>Information security consultant</a:t>
            </a:r>
          </a:p>
          <a:p>
            <a:pPr lvl="1"/>
            <a:r>
              <a:rPr lang="en-GB" sz="2000" dirty="0" smtClean="0"/>
              <a:t>Security analyst</a:t>
            </a:r>
          </a:p>
          <a:p>
            <a:pPr lvl="1"/>
            <a:r>
              <a:rPr lang="en-GB" sz="2000" dirty="0" smtClean="0"/>
              <a:t>Security advisor </a:t>
            </a:r>
          </a:p>
          <a:p>
            <a:pPr lvl="1"/>
            <a:r>
              <a:rPr lang="en-GB" sz="2000" dirty="0" smtClean="0"/>
              <a:t>Senior engineer </a:t>
            </a:r>
          </a:p>
          <a:p>
            <a:pPr lvl="1"/>
            <a:r>
              <a:rPr lang="en-GB" sz="2000" dirty="0" smtClean="0"/>
              <a:t>Senior advisor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25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General background information </a:t>
            </a:r>
          </a:p>
          <a:p>
            <a:pPr lvl="1"/>
            <a:r>
              <a:rPr lang="en-GB" dirty="0" smtClean="0"/>
              <a:t>Position, number of developers, fraction of contractors, whether they contract for turnkey SW solutions</a:t>
            </a:r>
          </a:p>
          <a:p>
            <a:r>
              <a:rPr lang="en-GB" dirty="0" smtClean="0"/>
              <a:t>Concrete questions about which of the 112 BSIMM activities they perform on a regular basis</a:t>
            </a:r>
          </a:p>
          <a:p>
            <a:pPr lvl="1"/>
            <a:r>
              <a:rPr lang="en-GB" dirty="0" smtClean="0"/>
              <a:t>Yes/No/Don't know</a:t>
            </a:r>
          </a:p>
          <a:p>
            <a:r>
              <a:rPr lang="en-GB" dirty="0" smtClean="0"/>
              <a:t>Follow-up interviews</a:t>
            </a:r>
          </a:p>
          <a:p>
            <a:pPr lvl="1"/>
            <a:r>
              <a:rPr lang="en-GB" dirty="0" smtClean="0"/>
              <a:t>Telephone or teleconferencing solution</a:t>
            </a:r>
          </a:p>
          <a:p>
            <a:pPr lvl="1"/>
            <a:r>
              <a:rPr lang="en-GB" dirty="0" smtClean="0"/>
              <a:t>Latter allowed live sharing of filled-out questionnaire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6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Questionnaire and follow-up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7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Shot 2015-04-24 at 13.4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-29985"/>
            <a:ext cx="8197285" cy="64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Conservative maturity (0-3)</a:t>
            </a:r>
          </a:p>
          <a:p>
            <a:pPr lvl="1"/>
            <a:r>
              <a:rPr lang="en-GB" dirty="0" smtClean="0"/>
              <a:t>Org gets approved maturity level only if all activities on this and lower levels fulfilled ("Yes")</a:t>
            </a:r>
          </a:p>
          <a:p>
            <a:r>
              <a:rPr lang="en-GB" dirty="0" smtClean="0"/>
              <a:t>Weighted maturity (0-6)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High watermark maturity (0-3)</a:t>
            </a:r>
          </a:p>
          <a:p>
            <a:pPr lvl="1"/>
            <a:r>
              <a:rPr lang="en-GB" dirty="0" smtClean="0"/>
              <a:t>Same as BSIMM spider charts</a:t>
            </a:r>
          </a:p>
          <a:p>
            <a:pPr lvl="1"/>
            <a:r>
              <a:rPr lang="en-GB" dirty="0" smtClean="0"/>
              <a:t>If at least one activity on level 3, you get 3 (etc.)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8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GB" dirty="0" smtClean="0"/>
              <a:t>Data analysis &amp; maturity measurements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3370312"/>
            <a:ext cx="5915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4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nb-NO" noProof="0" smtClean="0"/>
              <a:pPr/>
              <a:t>9</a:t>
            </a:fld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102756" y="337786"/>
            <a:ext cx="8429684" cy="642942"/>
          </a:xfrm>
        </p:spPr>
        <p:txBody>
          <a:bodyPr/>
          <a:lstStyle/>
          <a:p>
            <a:r>
              <a:rPr lang="en-GB" dirty="0" smtClean="0"/>
              <a:t>Example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imaginary</a:t>
            </a:r>
            <a:br>
              <a:rPr lang="en-GB" dirty="0" smtClean="0"/>
            </a:br>
            <a:r>
              <a:rPr lang="en-GB" dirty="0" err="1" smtClean="0"/>
              <a:t>organi</a:t>
            </a:r>
            <a:r>
              <a:rPr lang="en-GB" dirty="0" smtClean="0"/>
              <a:t>-</a:t>
            </a:r>
            <a:br>
              <a:rPr lang="en-GB" dirty="0" smtClean="0"/>
            </a:br>
            <a:r>
              <a:rPr lang="en-GB" dirty="0" err="1" smtClean="0"/>
              <a:t>sation</a:t>
            </a:r>
            <a:endParaRPr lang="en-GB" dirty="0"/>
          </a:p>
        </p:txBody>
      </p:sp>
      <p:pic>
        <p:nvPicPr>
          <p:cNvPr id="5" name="Picture 4" descr="Screen Shot 2015-04-24 at 14.0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6775248" cy="55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braindead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INTEF Standard">
      <a:majorFont>
        <a:latin typeface="SINTEF"/>
        <a:ea typeface="SINTEF"/>
        <a:cs typeface="SINTEF"/>
      </a:majorFont>
      <a:minorFont>
        <a:latin typeface="SINTEF"/>
        <a:ea typeface="SINTEF"/>
        <a:cs typeface="SINTEF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notbraindead</Template>
  <TotalTime>9046</TotalTime>
  <Words>682</Words>
  <Application>Microsoft Office PowerPoint</Application>
  <PresentationFormat>On-screen Show (4:3)</PresentationFormat>
  <Paragraphs>161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SINTEF</vt:lpstr>
      <vt:lpstr>Calibri</vt:lpstr>
      <vt:lpstr>notbraindead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Gilje Jaatun</dc:creator>
  <cp:lastModifiedBy>Martin Gilje Jaatun</cp:lastModifiedBy>
  <cp:revision>216</cp:revision>
  <dcterms:created xsi:type="dcterms:W3CDTF">2011-01-11T15:03:13Z</dcterms:created>
  <dcterms:modified xsi:type="dcterms:W3CDTF">2015-09-09T10:11:22Z</dcterms:modified>
</cp:coreProperties>
</file>